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media/image13.jpg" ContentType="image/png"/>
  <Override PartName="/ppt/media/image15.jpg" ContentType="image/png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9" r:id="rId1"/>
  </p:sldMasterIdLst>
  <p:notesMasterIdLst>
    <p:notesMasterId r:id="rId35"/>
  </p:notesMasterIdLst>
  <p:handoutMasterIdLst>
    <p:handoutMasterId r:id="rId36"/>
  </p:handoutMasterIdLst>
  <p:sldIdLst>
    <p:sldId id="256" r:id="rId2"/>
    <p:sldId id="368" r:id="rId3"/>
    <p:sldId id="325" r:id="rId4"/>
    <p:sldId id="337" r:id="rId5"/>
    <p:sldId id="267" r:id="rId6"/>
    <p:sldId id="344" r:id="rId7"/>
    <p:sldId id="330" r:id="rId8"/>
    <p:sldId id="331" r:id="rId9"/>
    <p:sldId id="345" r:id="rId10"/>
    <p:sldId id="335" r:id="rId11"/>
    <p:sldId id="298" r:id="rId12"/>
    <p:sldId id="346" r:id="rId13"/>
    <p:sldId id="347" r:id="rId14"/>
    <p:sldId id="349" r:id="rId15"/>
    <p:sldId id="348" r:id="rId16"/>
    <p:sldId id="353" r:id="rId17"/>
    <p:sldId id="355" r:id="rId18"/>
    <p:sldId id="274" r:id="rId19"/>
    <p:sldId id="320" r:id="rId20"/>
    <p:sldId id="343" r:id="rId21"/>
    <p:sldId id="360" r:id="rId22"/>
    <p:sldId id="280" r:id="rId23"/>
    <p:sldId id="363" r:id="rId24"/>
    <p:sldId id="375" r:id="rId25"/>
    <p:sldId id="376" r:id="rId26"/>
    <p:sldId id="285" r:id="rId27"/>
    <p:sldId id="377" r:id="rId28"/>
    <p:sldId id="369" r:id="rId29"/>
    <p:sldId id="370" r:id="rId30"/>
    <p:sldId id="372" r:id="rId31"/>
    <p:sldId id="373" r:id="rId32"/>
    <p:sldId id="374" r:id="rId33"/>
    <p:sldId id="367" r:id="rId34"/>
  </p:sldIdLst>
  <p:sldSz cx="9144000" cy="5715000" type="screen16x1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80FF"/>
    <a:srgbClr val="0011FF"/>
    <a:srgbClr val="FF00E0"/>
    <a:srgbClr val="00FF0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12" autoAdjust="0"/>
    <p:restoredTop sz="94660"/>
  </p:normalViewPr>
  <p:slideViewPr>
    <p:cSldViewPr snapToGrid="0" snapToObjects="1">
      <p:cViewPr varScale="1">
        <p:scale>
          <a:sx n="86" d="100"/>
          <a:sy n="86" d="100"/>
        </p:scale>
        <p:origin x="-896" y="-104"/>
      </p:cViewPr>
      <p:guideLst>
        <p:guide orient="horz" pos="180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notesMaster" Target="notesMasters/notesMaster1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printerSettings" Target="printerSettings/printerSettings1.bin"/><Relationship Id="rId38" Type="http://schemas.openxmlformats.org/officeDocument/2006/relationships/presProps" Target="presProps.xml"/><Relationship Id="rId39" Type="http://schemas.openxmlformats.org/officeDocument/2006/relationships/viewProps" Target="viewProps.xml"/><Relationship Id="rId40" Type="http://schemas.openxmlformats.org/officeDocument/2006/relationships/theme" Target="theme/theme1.xml"/><Relationship Id="rId41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5C3352-C893-A04E-8325-690455C3999F}" type="datetimeFigureOut">
              <a:rPr lang="en-US" smtClean="0"/>
              <a:t>6/27/16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7E5B03-6EA4-A24E-B199-B5E1AEF097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34432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7DC854-0FA5-014C-8978-0DF7D86F9569}" type="datetimeFigureOut">
              <a:rPr lang="en-US" smtClean="0"/>
              <a:t>6/27/16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E2F20D-E933-5D41-A4D2-9FDD93A2AD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66855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Institutions</a:t>
            </a:r>
            <a:r>
              <a:rPr lang="en-US" baseline="0" dirty="0" smtClean="0"/>
              <a:t> in order of appearance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Name the authors, where everyone is now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E2F20D-E933-5D41-A4D2-9FDD93A2AD0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8752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E2F20D-E933-5D41-A4D2-9FDD93A2AD0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0876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 smtClean="0"/>
              <a:t>- Don’t mention topic models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E2F20D-E933-5D41-A4D2-9FDD93A2AD0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8513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E2F20D-E933-5D41-A4D2-9FDD93A2AD0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8513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E2F20D-E933-5D41-A4D2-9FDD93A2AD0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8513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Find a place for this slide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E2F20D-E933-5D41-A4D2-9FDD93A2AD0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92145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Find a place for this slide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E2F20D-E933-5D41-A4D2-9FDD93A2AD0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92145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Explain the dataset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Explain the figure slowly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Size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Steady</a:t>
            </a:r>
            <a:r>
              <a:rPr lang="en-US" baseline="0" dirty="0" smtClean="0"/>
              <a:t> state of the random walk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Visual cues towards to the environments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E2F20D-E933-5D41-A4D2-9FDD93A2AD0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9907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In all honesty, ordering was an issue.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E2F20D-E933-5D41-A4D2-9FDD93A2AD0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92145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Davis,</a:t>
            </a:r>
            <a:r>
              <a:rPr lang="en-US" baseline="0" dirty="0" smtClean="0"/>
              <a:t> Monk, Davis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E2F20D-E933-5D41-A4D2-9FDD93A2AD0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921455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Find a place for this slide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E2F20D-E933-5D41-A4D2-9FDD93A2AD0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92145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Institutions</a:t>
            </a:r>
            <a:r>
              <a:rPr lang="en-US" baseline="0" dirty="0" smtClean="0"/>
              <a:t> in order of appearance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Name the authors, where everyone is now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E2F20D-E933-5D41-A4D2-9FDD93A2AD0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8752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Model, or matrices, or </a:t>
            </a:r>
            <a:r>
              <a:rPr lang="en-US" dirty="0" err="1" smtClean="0"/>
              <a:t>crownjewel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E2F20D-E933-5D41-A4D2-9FDD93A2AD0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89707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Tirar</a:t>
            </a:r>
            <a:r>
              <a:rPr lang="en-US" baseline="0" dirty="0" smtClean="0"/>
              <a:t> o “very nice”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E2F20D-E933-5D41-A4D2-9FDD93A2AD0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04216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Simulated</a:t>
            </a:r>
            <a:r>
              <a:rPr lang="en-US" baseline="0" dirty="0" smtClean="0"/>
              <a:t>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E2F20D-E933-5D41-A4D2-9FDD93A2AD05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6885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Public datasets: user, item,</a:t>
            </a:r>
            <a:r>
              <a:rPr lang="en-US" baseline="0" dirty="0" smtClean="0"/>
              <a:t> time. Anonymous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E2F20D-E933-5D41-A4D2-9FDD93A2AD0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5019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Talk about time</a:t>
            </a:r>
          </a:p>
          <a:p>
            <a:pPr marL="171450" indent="-171450">
              <a:buFontTx/>
              <a:buChar char="-"/>
            </a:pPr>
            <a:r>
              <a:rPr lang="en-US" smtClean="0"/>
              <a:t>Personalized quicker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E2F20D-E933-5D41-A4D2-9FDD93A2AD0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5019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Can be used to predict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Music Recommendation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Similar Items Recommendation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E2F20D-E933-5D41-A4D2-9FDD93A2AD0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6524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Inside the website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Talk about constraints here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E2F20D-E933-5D41-A4D2-9FDD93A2AD0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3468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Markov not </a:t>
            </a:r>
            <a:r>
              <a:rPr lang="en-US" dirty="0" err="1" smtClean="0"/>
              <a:t>markovian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E2F20D-E933-5D41-A4D2-9FDD93A2AD0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7028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 smtClean="0"/>
              <a:t>Evitar</a:t>
            </a:r>
            <a:r>
              <a:rPr lang="en-US" baseline="0" dirty="0" smtClean="0"/>
              <a:t> a </a:t>
            </a:r>
            <a:r>
              <a:rPr lang="en-US" baseline="0" dirty="0" err="1" smtClean="0"/>
              <a:t>palavra</a:t>
            </a:r>
            <a:r>
              <a:rPr lang="en-US" baseline="0" dirty="0" smtClean="0"/>
              <a:t> fallacy (in reality)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Preference for multiple users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E2F20D-E933-5D41-A4D2-9FDD93A2AD0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2732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E2F20D-E933-5D41-A4D2-9FDD93A2AD0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990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75358"/>
            <a:ext cx="7772400" cy="1225021"/>
          </a:xfrm>
        </p:spPr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238500"/>
            <a:ext cx="6400800" cy="14605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x-none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DF255-2AF6-3E49-86E9-D01B5F58D5C9}" type="datetime1">
              <a:rPr lang="en-US" smtClean="0"/>
              <a:t>6/27/16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DEBE3-ADDE-CC42-BB4F-117E68CD67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234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C73BB-3FFE-5440-AFA1-FC36ABE23251}" type="datetime1">
              <a:rPr lang="en-US" smtClean="0"/>
              <a:t>6/27/16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DEBE3-ADDE-CC42-BB4F-117E68CD67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3266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28868"/>
            <a:ext cx="2057400" cy="4876271"/>
          </a:xfrm>
        </p:spPr>
        <p:txBody>
          <a:bodyPr vert="eaVert"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28868"/>
            <a:ext cx="6019800" cy="4876271"/>
          </a:xfrm>
        </p:spPr>
        <p:txBody>
          <a:bodyPr vert="eaVert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F901C-D591-B447-987C-F36884AB912E}" type="datetime1">
              <a:rPr lang="en-US" smtClean="0"/>
              <a:t>6/27/16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DEBE3-ADDE-CC42-BB4F-117E68CD67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4922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31DB7-BC6F-9643-95AF-FC2CC02B15D8}" type="datetime1">
              <a:rPr lang="en-US" smtClean="0"/>
              <a:t>6/27/16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DEBE3-ADDE-CC42-BB4F-117E68CD67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4238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672419"/>
            <a:ext cx="7772400" cy="1135063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422261"/>
            <a:ext cx="7772400" cy="1250156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00C693-9EA2-7B4D-A09D-08374F03C02B}" type="datetime1">
              <a:rPr lang="en-US" smtClean="0"/>
              <a:t>6/27/16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DEBE3-ADDE-CC42-BB4F-117E68CD67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4461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33500"/>
            <a:ext cx="4038600" cy="377163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33500"/>
            <a:ext cx="4038600" cy="377163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67DB54-3AB8-194A-A0D0-DA7D20A07F03}" type="datetime1">
              <a:rPr lang="en-US" smtClean="0"/>
              <a:t>6/27/16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DEBE3-ADDE-CC42-BB4F-117E68CD67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604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79263"/>
            <a:ext cx="4040188" cy="53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812396"/>
            <a:ext cx="4040188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2" y="1279263"/>
            <a:ext cx="4041775" cy="53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2" y="1812396"/>
            <a:ext cx="4041775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381ED-F364-B944-A497-EE89010FBF1E}" type="datetime1">
              <a:rPr lang="en-US" smtClean="0"/>
              <a:t>6/27/16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DEBE3-ADDE-CC42-BB4F-117E68CD67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55413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CFE2C-8FAC-9144-A602-74BD5195643D}" type="datetime1">
              <a:rPr lang="en-US" smtClean="0"/>
              <a:t>6/27/16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DEBE3-ADDE-CC42-BB4F-117E68CD67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0565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B12D7-B3DA-1447-A9B6-2D9330F17A5F}" type="datetime1">
              <a:rPr lang="en-US" smtClean="0"/>
              <a:t>6/27/16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DEBE3-ADDE-CC42-BB4F-117E68CD67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4853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7" y="227543"/>
            <a:ext cx="3008313" cy="9683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27542"/>
            <a:ext cx="5111750" cy="487759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7" y="1195920"/>
            <a:ext cx="3008313" cy="390921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3469FB-22E0-3644-9046-B404613FB923}" type="datetime1">
              <a:rPr lang="en-US" smtClean="0"/>
              <a:t>6/27/16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DEBE3-ADDE-CC42-BB4F-117E68CD67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93707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000500"/>
            <a:ext cx="5486400" cy="47228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510646"/>
            <a:ext cx="5486400" cy="3429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472782"/>
            <a:ext cx="5486400" cy="67071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35B2B5-10E9-7343-8048-804642549451}" type="datetime1">
              <a:rPr lang="en-US" smtClean="0"/>
              <a:t>6/27/16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DEBE3-ADDE-CC42-BB4F-117E68CD67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2201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28865"/>
            <a:ext cx="8229600" cy="952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x-none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33500"/>
            <a:ext cx="8229600" cy="3771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x-none" dirty="0" smtClean="0"/>
              <a:t>Click to edit Master text styles</a:t>
            </a:r>
          </a:p>
          <a:p>
            <a:pPr lvl="1"/>
            <a:r>
              <a:rPr lang="x-none" dirty="0" smtClean="0"/>
              <a:t>Second level</a:t>
            </a:r>
          </a:p>
          <a:p>
            <a:pPr lvl="2"/>
            <a:r>
              <a:rPr lang="x-none" dirty="0" smtClean="0"/>
              <a:t>Third level</a:t>
            </a:r>
          </a:p>
          <a:p>
            <a:pPr lvl="3"/>
            <a:r>
              <a:rPr lang="x-none" dirty="0" smtClean="0"/>
              <a:t>Fourth level</a:t>
            </a:r>
          </a:p>
          <a:p>
            <a:pPr lvl="4"/>
            <a:r>
              <a:rPr lang="x-none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5296962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A04D57-0F23-7948-A31F-D7E267B28D61}" type="datetime1">
              <a:rPr lang="en-US" smtClean="0"/>
              <a:t>6/27/16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5296962"/>
            <a:ext cx="2895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5296962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 b="1">
                <a:solidFill>
                  <a:schemeClr val="tx1">
                    <a:tint val="75000"/>
                  </a:schemeClr>
                </a:solidFill>
                <a:latin typeface="Times New Roman"/>
                <a:cs typeface="Times New Roman"/>
              </a:defRPr>
            </a:lvl1pPr>
          </a:lstStyle>
          <a:p>
            <a:fld id="{A87DEBE3-ADDE-CC42-BB4F-117E68CD67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9254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</p:sldLayoutIdLst>
  <p:timing>
    <p:tnLst>
      <p:par>
        <p:cTn xmlns:p14="http://schemas.microsoft.com/office/powerpoint/2010/main" id="1" dur="indefinite" restart="never" nodeType="tmRoot"/>
      </p:par>
    </p:tnLst>
  </p:timing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accent6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b="0" i="0" kern="1200">
          <a:solidFill>
            <a:schemeClr val="tx1"/>
          </a:solidFill>
          <a:latin typeface="Gill Sans Light"/>
          <a:ea typeface="+mn-ea"/>
          <a:cs typeface="Gill Sans Light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b="0" i="0" kern="1200">
          <a:solidFill>
            <a:schemeClr val="tx1"/>
          </a:solidFill>
          <a:latin typeface="Gill Sans Light"/>
          <a:ea typeface="+mn-ea"/>
          <a:cs typeface="Gill Sans Light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b="0" i="0" kern="1200">
          <a:solidFill>
            <a:schemeClr val="tx1"/>
          </a:solidFill>
          <a:latin typeface="Gill Sans Light"/>
          <a:ea typeface="+mn-ea"/>
          <a:cs typeface="Gill Sans Light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b="0" i="0" kern="1200">
          <a:solidFill>
            <a:schemeClr val="tx1"/>
          </a:solidFill>
          <a:latin typeface="Gill Sans Light"/>
          <a:ea typeface="+mn-ea"/>
          <a:cs typeface="Gill Sans Light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b="0" i="0" kern="1200">
          <a:solidFill>
            <a:schemeClr val="tx1"/>
          </a:solidFill>
          <a:latin typeface="Gill Sans Light"/>
          <a:ea typeface="+mn-ea"/>
          <a:cs typeface="Gill Sans Light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6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18.png"/><Relationship Id="rId5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emf"/><Relationship Id="rId3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image" Target="../media/image6.png"/><Relationship Id="rId9" Type="http://schemas.openxmlformats.org/officeDocument/2006/relationships/image" Target="../media/image7.png"/><Relationship Id="rId10" Type="http://schemas.openxmlformats.org/officeDocument/2006/relationships/image" Target="../media/image8.png"/><Relationship Id="rId11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3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6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4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flaviovdf.github.io/tribeflow" TargetMode="External"/><Relationship Id="rId4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4" Type="http://schemas.openxmlformats.org/officeDocument/2006/relationships/image" Target="../media/image11.jpg"/><Relationship Id="rId5" Type="http://schemas.openxmlformats.org/officeDocument/2006/relationships/image" Target="../media/image12.jpg"/><Relationship Id="rId6" Type="http://schemas.openxmlformats.org/officeDocument/2006/relationships/image" Target="../media/image13.jpg"/><Relationship Id="rId7" Type="http://schemas.openxmlformats.org/officeDocument/2006/relationships/image" Target="../media/image14.jpg"/><Relationship Id="rId8" Type="http://schemas.openxmlformats.org/officeDocument/2006/relationships/image" Target="../media/image15.jpg"/><Relationship Id="rId9" Type="http://schemas.openxmlformats.org/officeDocument/2006/relationships/image" Target="../media/image16.jpg"/><Relationship Id="rId10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emf"/><Relationship Id="rId3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emf"/><Relationship Id="rId3" Type="http://schemas.openxmlformats.org/officeDocument/2006/relationships/image" Target="../media/image42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3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emf"/></Relationships>
</file>

<file path=ppt/slides/_rels/slide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0.jpg"/><Relationship Id="rId1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1.jpg"/><Relationship Id="rId6" Type="http://schemas.openxmlformats.org/officeDocument/2006/relationships/image" Target="../media/image12.jpg"/><Relationship Id="rId7" Type="http://schemas.openxmlformats.org/officeDocument/2006/relationships/image" Target="../media/image13.jpg"/><Relationship Id="rId8" Type="http://schemas.openxmlformats.org/officeDocument/2006/relationships/image" Target="../media/image14.jpg"/><Relationship Id="rId9" Type="http://schemas.openxmlformats.org/officeDocument/2006/relationships/image" Target="../media/image15.jpg"/><Relationship Id="rId10" Type="http://schemas.openxmlformats.org/officeDocument/2006/relationships/image" Target="../media/image16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8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" y="1162845"/>
            <a:ext cx="9143999" cy="1225021"/>
          </a:xfrm>
        </p:spPr>
        <p:txBody>
          <a:bodyPr>
            <a:noAutofit/>
          </a:bodyPr>
          <a:lstStyle/>
          <a:p>
            <a:r>
              <a:rPr lang="en-US" sz="4000" b="1" dirty="0" smtClean="0">
                <a:solidFill>
                  <a:schemeClr val="accent6">
                    <a:lumMod val="75000"/>
                  </a:schemeClr>
                </a:solidFill>
                <a:latin typeface="+mn-lt"/>
              </a:rPr>
              <a:t>A Summary of the </a:t>
            </a:r>
            <a:r>
              <a:rPr lang="en-US" sz="4000" b="1" dirty="0" err="1" smtClean="0">
                <a:solidFill>
                  <a:schemeClr val="accent6">
                    <a:lumMod val="75000"/>
                  </a:schemeClr>
                </a:solidFill>
                <a:latin typeface="+mn-lt"/>
              </a:rPr>
              <a:t>TribeFlow</a:t>
            </a:r>
            <a:r>
              <a:rPr lang="en-US" sz="4000" b="1" dirty="0">
                <a:solidFill>
                  <a:schemeClr val="accent6">
                    <a:lumMod val="75000"/>
                  </a:schemeClr>
                </a:solidFill>
                <a:latin typeface="+mn-lt"/>
              </a:rPr>
              <a:t> M</a:t>
            </a:r>
            <a:r>
              <a:rPr lang="en-US" sz="4000" b="1" dirty="0" smtClean="0">
                <a:solidFill>
                  <a:schemeClr val="accent6">
                    <a:lumMod val="75000"/>
                  </a:schemeClr>
                </a:solidFill>
                <a:latin typeface="+mn-lt"/>
              </a:rPr>
              <a:t>odel for Music Discovery Applications</a:t>
            </a:r>
            <a:endParaRPr lang="en-US" sz="4000" b="1" dirty="0">
              <a:solidFill>
                <a:schemeClr val="accent6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2921000"/>
            <a:ext cx="7772400" cy="1460500"/>
          </a:xfrm>
        </p:spPr>
        <p:txBody>
          <a:bodyPr>
            <a:normAutofit/>
          </a:bodyPr>
          <a:lstStyle/>
          <a:p>
            <a:r>
              <a:rPr lang="en-US" sz="2400" dirty="0" smtClean="0">
                <a:solidFill>
                  <a:schemeClr val="tx1"/>
                </a:solidFill>
              </a:rPr>
              <a:t>Flavio Figueiredo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DEBE3-ADDE-CC42-BB4F-117E68CD671E}" type="slidenum">
              <a:rPr lang="en-US" smtClean="0"/>
              <a:t>1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1524" y="4032644"/>
            <a:ext cx="1511676" cy="499472"/>
          </a:xfrm>
          <a:prstGeom prst="rect">
            <a:avLst/>
          </a:prstGeom>
        </p:spPr>
      </p:pic>
      <p:pic>
        <p:nvPicPr>
          <p:cNvPr id="9" name="Picture 8" descr="cmu-db-group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4830759"/>
            <a:ext cx="2590019" cy="46620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8685" y="4830759"/>
            <a:ext cx="1551758" cy="49947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67340" y="4677900"/>
            <a:ext cx="1234053" cy="79018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76714" y="4032644"/>
            <a:ext cx="1304024" cy="606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9431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600" b="1" dirty="0" err="1" smtClean="0">
                <a:solidFill>
                  <a:schemeClr val="accent6">
                    <a:lumMod val="75000"/>
                  </a:schemeClr>
                </a:solidFill>
              </a:rPr>
              <a:t>TribeFlow’s</a:t>
            </a:r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3600" b="1" dirty="0" smtClean="0">
                <a:solidFill>
                  <a:schemeClr val="accent6">
                    <a:lumMod val="75000"/>
                  </a:schemeClr>
                </a:solidFill>
              </a:rPr>
              <a:t>Environments</a:t>
            </a:r>
            <a:endParaRPr lang="en-US" sz="36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DEBE3-ADDE-CC42-BB4F-117E68CD671E}" type="slidenum">
              <a:rPr lang="en-US" smtClean="0"/>
              <a:t>10</a:t>
            </a:fld>
            <a:endParaRPr lang="en-US"/>
          </a:p>
        </p:txBody>
      </p:sp>
      <p:graphicFrame>
        <p:nvGraphicFramePr>
          <p:cNvPr id="26" name="Table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9054055"/>
              </p:ext>
            </p:extLst>
          </p:nvPr>
        </p:nvGraphicFramePr>
        <p:xfrm>
          <a:off x="5570012" y="1245026"/>
          <a:ext cx="2200345" cy="2295797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314335"/>
                <a:gridCol w="314335"/>
                <a:gridCol w="314335"/>
                <a:gridCol w="314335"/>
                <a:gridCol w="314335"/>
                <a:gridCol w="314335"/>
                <a:gridCol w="314335"/>
              </a:tblGrid>
              <a:tr h="327971"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75692" marR="75692" marT="37846" marB="37846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/>
                        <a:t>1</a:t>
                      </a:r>
                      <a:endParaRPr lang="en-US" sz="900" b="1" dirty="0"/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/>
                        <a:t>2</a:t>
                      </a:r>
                      <a:endParaRPr lang="en-US" sz="900" b="1" dirty="0"/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/>
                        <a:t>3</a:t>
                      </a:r>
                      <a:endParaRPr lang="en-US" sz="900" b="1" dirty="0"/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/>
                        <a:t>4</a:t>
                      </a:r>
                      <a:endParaRPr lang="en-US" sz="900" b="1" dirty="0"/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/>
                        <a:t>5</a:t>
                      </a:r>
                      <a:endParaRPr lang="en-US" sz="900" b="1" dirty="0"/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/>
                        <a:t>6</a:t>
                      </a:r>
                      <a:endParaRPr lang="en-US" sz="900" b="1" dirty="0"/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</a:tr>
              <a:tr h="327971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/>
                        <a:t>1</a:t>
                      </a:r>
                      <a:endParaRPr lang="en-US" sz="900" b="1" dirty="0"/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.165</a:t>
                      </a:r>
                      <a:endParaRPr lang="en-US" sz="7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.165</a:t>
                      </a:r>
                      <a:endParaRPr lang="en-US" sz="7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.165</a:t>
                      </a:r>
                      <a:endParaRPr lang="en-US" sz="700" b="1" dirty="0"/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.165</a:t>
                      </a:r>
                      <a:endParaRPr lang="en-US" sz="700" dirty="0">
                        <a:solidFill>
                          <a:srgbClr val="7F7F7F"/>
                        </a:solidFill>
                      </a:endParaRPr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.165</a:t>
                      </a:r>
                      <a:endParaRPr lang="en-US" sz="700" dirty="0">
                        <a:solidFill>
                          <a:srgbClr val="7F7F7F"/>
                        </a:solidFill>
                      </a:endParaRPr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</a:tr>
              <a:tr h="327971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/>
                        <a:t>2</a:t>
                      </a:r>
                      <a:endParaRPr lang="en-US" sz="900" b="1" dirty="0"/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.165</a:t>
                      </a:r>
                      <a:endParaRPr lang="en-US" sz="700" b="1" dirty="0"/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>
                          <a:solidFill>
                            <a:srgbClr val="7F7F7F"/>
                          </a:solidFill>
                        </a:rPr>
                        <a:t>.025</a:t>
                      </a:r>
                      <a:endParaRPr lang="en-US" sz="700" dirty="0">
                        <a:solidFill>
                          <a:srgbClr val="7F7F7F"/>
                        </a:solidFill>
                      </a:endParaRPr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>
                          <a:solidFill>
                            <a:srgbClr val="7F7F7F"/>
                          </a:solidFill>
                        </a:rPr>
                        <a:t>.025</a:t>
                      </a:r>
                      <a:endParaRPr lang="en-US" sz="700" dirty="0">
                        <a:solidFill>
                          <a:srgbClr val="7F7F7F"/>
                        </a:solidFill>
                      </a:endParaRPr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1" dirty="0" smtClean="0"/>
                        <a:t>.45</a:t>
                      </a:r>
                      <a:endParaRPr lang="en-US" sz="700" b="1" dirty="0"/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>
                          <a:solidFill>
                            <a:srgbClr val="7F7F7F"/>
                          </a:solidFill>
                        </a:rPr>
                        <a:t>.025</a:t>
                      </a:r>
                      <a:endParaRPr lang="en-US" sz="700" dirty="0">
                        <a:solidFill>
                          <a:srgbClr val="7F7F7F"/>
                        </a:solidFill>
                      </a:endParaRPr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>
                          <a:solidFill>
                            <a:srgbClr val="7F7F7F"/>
                          </a:solidFill>
                        </a:rPr>
                        <a:t>.025</a:t>
                      </a:r>
                      <a:endParaRPr lang="en-US" sz="700" dirty="0">
                        <a:solidFill>
                          <a:srgbClr val="7F7F7F"/>
                        </a:solidFill>
                      </a:endParaRPr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</a:tr>
              <a:tr h="327971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/>
                        <a:t>3</a:t>
                      </a:r>
                      <a:endParaRPr lang="en-US" sz="900" b="1" dirty="0"/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.165</a:t>
                      </a:r>
                      <a:endParaRPr lang="en-US" sz="700" dirty="0">
                        <a:solidFill>
                          <a:srgbClr val="7F7F7F"/>
                        </a:solidFill>
                      </a:endParaRPr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1" dirty="0" smtClean="0">
                          <a:solidFill>
                            <a:schemeClr val="tx1"/>
                          </a:solidFill>
                        </a:rPr>
                        <a:t>.875</a:t>
                      </a:r>
                      <a:endParaRPr lang="en-US" sz="700" b="1" dirty="0">
                        <a:solidFill>
                          <a:schemeClr val="tx1"/>
                        </a:solidFill>
                      </a:endParaRPr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>
                          <a:solidFill>
                            <a:srgbClr val="7F7F7F"/>
                          </a:solidFill>
                        </a:rPr>
                        <a:t>.025</a:t>
                      </a:r>
                      <a:endParaRPr lang="en-US" sz="700" dirty="0">
                        <a:solidFill>
                          <a:srgbClr val="7F7F7F"/>
                        </a:solidFill>
                      </a:endParaRPr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>
                          <a:solidFill>
                            <a:srgbClr val="7F7F7F"/>
                          </a:solidFill>
                        </a:rPr>
                        <a:t>.025</a:t>
                      </a:r>
                      <a:endParaRPr lang="en-US" sz="700" dirty="0">
                        <a:solidFill>
                          <a:srgbClr val="7F7F7F"/>
                        </a:solidFill>
                      </a:endParaRPr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>
                          <a:solidFill>
                            <a:srgbClr val="7F7F7F"/>
                          </a:solidFill>
                        </a:rPr>
                        <a:t>.025</a:t>
                      </a:r>
                      <a:endParaRPr lang="en-US" sz="700" dirty="0">
                        <a:solidFill>
                          <a:srgbClr val="7F7F7F"/>
                        </a:solidFill>
                      </a:endParaRPr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>
                          <a:solidFill>
                            <a:srgbClr val="7F7F7F"/>
                          </a:solidFill>
                        </a:rPr>
                        <a:t>.025</a:t>
                      </a:r>
                      <a:endParaRPr lang="en-US" sz="700" dirty="0">
                        <a:solidFill>
                          <a:srgbClr val="7F7F7F"/>
                        </a:solidFill>
                      </a:endParaRPr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</a:tr>
              <a:tr h="327971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/>
                        <a:t>4</a:t>
                      </a:r>
                      <a:endParaRPr lang="en-US" sz="900" b="1" dirty="0"/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>
                          <a:solidFill>
                            <a:srgbClr val="7F7F7F"/>
                          </a:solidFill>
                        </a:rPr>
                        <a:t>.025</a:t>
                      </a:r>
                      <a:endParaRPr lang="en-US" sz="700" dirty="0">
                        <a:solidFill>
                          <a:srgbClr val="7F7F7F"/>
                        </a:solidFill>
                      </a:endParaRPr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>
                          <a:solidFill>
                            <a:srgbClr val="7F7F7F"/>
                          </a:solidFill>
                        </a:rPr>
                        <a:t>.025</a:t>
                      </a:r>
                      <a:endParaRPr lang="en-US" sz="700" dirty="0">
                        <a:solidFill>
                          <a:srgbClr val="7F7F7F"/>
                        </a:solidFill>
                      </a:endParaRPr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>
                          <a:solidFill>
                            <a:srgbClr val="7F7F7F"/>
                          </a:solidFill>
                        </a:rPr>
                        <a:t>.025</a:t>
                      </a:r>
                      <a:endParaRPr lang="en-US" sz="700" dirty="0">
                        <a:solidFill>
                          <a:srgbClr val="7F7F7F"/>
                        </a:solidFill>
                      </a:endParaRPr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>
                          <a:solidFill>
                            <a:srgbClr val="7F7F7F"/>
                          </a:solidFill>
                        </a:rPr>
                        <a:t>.025</a:t>
                      </a:r>
                      <a:endParaRPr lang="en-US" sz="700" dirty="0">
                        <a:solidFill>
                          <a:srgbClr val="7F7F7F"/>
                        </a:solidFill>
                      </a:endParaRPr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1" dirty="0" smtClean="0">
                          <a:solidFill>
                            <a:srgbClr val="000000"/>
                          </a:solidFill>
                        </a:rPr>
                        <a:t>.45</a:t>
                      </a:r>
                      <a:endParaRPr lang="en-US" sz="700" b="1" dirty="0">
                        <a:solidFill>
                          <a:srgbClr val="000000"/>
                        </a:solidFill>
                      </a:endParaRPr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1" dirty="0" smtClean="0">
                          <a:solidFill>
                            <a:srgbClr val="000000"/>
                          </a:solidFill>
                        </a:rPr>
                        <a:t>.45</a:t>
                      </a:r>
                      <a:endParaRPr lang="en-US" sz="700" b="1" dirty="0">
                        <a:solidFill>
                          <a:srgbClr val="000000"/>
                        </a:solidFill>
                      </a:endParaRPr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</a:tr>
              <a:tr h="327971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/>
                        <a:t>5</a:t>
                      </a:r>
                      <a:endParaRPr lang="en-US" sz="900" b="1" dirty="0"/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>
                          <a:solidFill>
                            <a:srgbClr val="7F7F7F"/>
                          </a:solidFill>
                        </a:rPr>
                        <a:t>.025</a:t>
                      </a:r>
                      <a:endParaRPr lang="en-US" sz="700" dirty="0">
                        <a:solidFill>
                          <a:srgbClr val="7F7F7F"/>
                        </a:solidFill>
                      </a:endParaRPr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>
                          <a:solidFill>
                            <a:srgbClr val="7F7F7F"/>
                          </a:solidFill>
                        </a:rPr>
                        <a:t>.025</a:t>
                      </a:r>
                      <a:endParaRPr lang="en-US" sz="700" dirty="0">
                        <a:solidFill>
                          <a:srgbClr val="7F7F7F"/>
                        </a:solidFill>
                      </a:endParaRPr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1" dirty="0" smtClean="0"/>
                        <a:t>.875</a:t>
                      </a:r>
                      <a:endParaRPr lang="en-US" sz="700" b="1" dirty="0"/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>
                          <a:solidFill>
                            <a:srgbClr val="7F7F7F"/>
                          </a:solidFill>
                        </a:rPr>
                        <a:t>.025</a:t>
                      </a:r>
                      <a:endParaRPr lang="en-US" sz="700" dirty="0">
                        <a:solidFill>
                          <a:srgbClr val="7F7F7F"/>
                        </a:solidFill>
                      </a:endParaRPr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>
                          <a:solidFill>
                            <a:srgbClr val="7F7F7F"/>
                          </a:solidFill>
                        </a:rPr>
                        <a:t>.025</a:t>
                      </a:r>
                      <a:endParaRPr lang="en-US" sz="700" dirty="0">
                        <a:solidFill>
                          <a:srgbClr val="7F7F7F"/>
                        </a:solidFill>
                      </a:endParaRPr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>
                          <a:solidFill>
                            <a:srgbClr val="7F7F7F"/>
                          </a:solidFill>
                        </a:rPr>
                        <a:t>.025</a:t>
                      </a:r>
                      <a:endParaRPr lang="en-US" sz="700" dirty="0">
                        <a:solidFill>
                          <a:srgbClr val="7F7F7F"/>
                        </a:solidFill>
                      </a:endParaRPr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</a:tr>
              <a:tr h="327971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/>
                        <a:t>6</a:t>
                      </a:r>
                      <a:endParaRPr lang="en-US" sz="900" b="1" dirty="0"/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>
                          <a:solidFill>
                            <a:srgbClr val="7F7F7F"/>
                          </a:solidFill>
                        </a:rPr>
                        <a:t>.166</a:t>
                      </a:r>
                      <a:endParaRPr lang="en-US" sz="700" dirty="0">
                        <a:solidFill>
                          <a:srgbClr val="7F7F7F"/>
                        </a:solidFill>
                      </a:endParaRPr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>
                          <a:solidFill>
                            <a:srgbClr val="7F7F7F"/>
                          </a:solidFill>
                        </a:rPr>
                        <a:t>.166</a:t>
                      </a:r>
                      <a:endParaRPr lang="en-US" sz="700" dirty="0">
                        <a:solidFill>
                          <a:srgbClr val="7F7F7F"/>
                        </a:solidFill>
                      </a:endParaRPr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smtClean="0">
                          <a:solidFill>
                            <a:srgbClr val="7F7F7F"/>
                          </a:solidFill>
                        </a:rPr>
                        <a:t>.166</a:t>
                      </a:r>
                      <a:endParaRPr lang="en-US" sz="700" dirty="0">
                        <a:solidFill>
                          <a:srgbClr val="7F7F7F"/>
                        </a:solidFill>
                      </a:endParaRPr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>
                          <a:solidFill>
                            <a:srgbClr val="7F7F7F"/>
                          </a:solidFill>
                        </a:rPr>
                        <a:t>.166</a:t>
                      </a:r>
                      <a:endParaRPr lang="en-US" sz="700" dirty="0">
                        <a:solidFill>
                          <a:srgbClr val="7F7F7F"/>
                        </a:solidFill>
                      </a:endParaRPr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>
                          <a:solidFill>
                            <a:srgbClr val="7F7F7F"/>
                          </a:solidFill>
                        </a:rPr>
                        <a:t>.166</a:t>
                      </a:r>
                      <a:endParaRPr lang="en-US" sz="700" dirty="0">
                        <a:solidFill>
                          <a:srgbClr val="7F7F7F"/>
                        </a:solidFill>
                      </a:endParaRPr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>
                          <a:solidFill>
                            <a:srgbClr val="7F7F7F"/>
                          </a:solidFill>
                        </a:rPr>
                        <a:t>.166</a:t>
                      </a:r>
                      <a:endParaRPr lang="en-US" sz="700" dirty="0">
                        <a:solidFill>
                          <a:srgbClr val="7F7F7F"/>
                        </a:solidFill>
                      </a:endParaRPr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7" name="Table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7608513"/>
              </p:ext>
            </p:extLst>
          </p:nvPr>
        </p:nvGraphicFramePr>
        <p:xfrm>
          <a:off x="6212773" y="1833731"/>
          <a:ext cx="2200345" cy="2295797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314335"/>
                <a:gridCol w="314335"/>
                <a:gridCol w="314335"/>
                <a:gridCol w="314335"/>
                <a:gridCol w="314335"/>
                <a:gridCol w="314335"/>
                <a:gridCol w="314335"/>
              </a:tblGrid>
              <a:tr h="327971"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75692" marR="75692" marT="37846" marB="37846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/>
                        <a:t>1</a:t>
                      </a:r>
                      <a:endParaRPr lang="en-US" sz="900" b="1" dirty="0"/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/>
                        <a:t>2</a:t>
                      </a:r>
                      <a:endParaRPr lang="en-US" sz="900" b="1" dirty="0"/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/>
                        <a:t>3</a:t>
                      </a:r>
                      <a:endParaRPr lang="en-US" sz="900" b="1" dirty="0"/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/>
                        <a:t>4</a:t>
                      </a:r>
                      <a:endParaRPr lang="en-US" sz="900" b="1" dirty="0"/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/>
                        <a:t>5</a:t>
                      </a:r>
                      <a:endParaRPr lang="en-US" sz="900" b="1" dirty="0"/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/>
                        <a:t>6</a:t>
                      </a:r>
                      <a:endParaRPr lang="en-US" sz="900" b="1" dirty="0"/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FF"/>
                    </a:solidFill>
                  </a:tcPr>
                </a:tc>
              </a:tr>
              <a:tr h="327971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/>
                        <a:t>1</a:t>
                      </a:r>
                      <a:endParaRPr lang="en-US" sz="900" b="1" dirty="0"/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.</a:t>
                      </a:r>
                      <a:endParaRPr lang="en-US" sz="7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.165</a:t>
                      </a:r>
                      <a:endParaRPr lang="en-US" sz="7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.165</a:t>
                      </a:r>
                      <a:endParaRPr lang="en-US" sz="7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.165</a:t>
                      </a:r>
                      <a:endParaRPr lang="en-US" sz="700" b="1" dirty="0"/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.165</a:t>
                      </a:r>
                      <a:endParaRPr lang="en-US" sz="700" dirty="0">
                        <a:solidFill>
                          <a:srgbClr val="7F7F7F"/>
                        </a:solidFill>
                      </a:endParaRPr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.165</a:t>
                      </a:r>
                      <a:endParaRPr lang="en-US" sz="700" dirty="0">
                        <a:solidFill>
                          <a:srgbClr val="7F7F7F"/>
                        </a:solidFill>
                      </a:endParaRPr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FF"/>
                    </a:solidFill>
                  </a:tcPr>
                </a:tc>
              </a:tr>
              <a:tr h="327971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/>
                        <a:t>2</a:t>
                      </a:r>
                      <a:endParaRPr lang="en-US" sz="900" b="1" dirty="0"/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1" dirty="0" smtClean="0"/>
                        <a:t>.45</a:t>
                      </a:r>
                      <a:endParaRPr lang="en-US" sz="700" b="1" dirty="0"/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>
                          <a:solidFill>
                            <a:srgbClr val="7F7F7F"/>
                          </a:solidFill>
                        </a:rPr>
                        <a:t>.025</a:t>
                      </a:r>
                      <a:endParaRPr lang="en-US" sz="700" dirty="0">
                        <a:solidFill>
                          <a:srgbClr val="7F7F7F"/>
                        </a:solidFill>
                      </a:endParaRPr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>
                          <a:solidFill>
                            <a:srgbClr val="7F7F7F"/>
                          </a:solidFill>
                        </a:rPr>
                        <a:t>.025</a:t>
                      </a:r>
                      <a:endParaRPr lang="en-US" sz="700" dirty="0">
                        <a:solidFill>
                          <a:srgbClr val="7F7F7F"/>
                        </a:solidFill>
                      </a:endParaRPr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1" dirty="0" smtClean="0"/>
                        <a:t>.45</a:t>
                      </a:r>
                      <a:endParaRPr lang="en-US" sz="700" b="1" dirty="0"/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1" dirty="0" smtClean="0">
                          <a:solidFill>
                            <a:srgbClr val="000000"/>
                          </a:solidFill>
                        </a:rPr>
                        <a:t>.50</a:t>
                      </a:r>
                      <a:endParaRPr lang="en-US" sz="700" b="1" dirty="0">
                        <a:solidFill>
                          <a:srgbClr val="000000"/>
                        </a:solidFill>
                      </a:endParaRPr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>
                          <a:solidFill>
                            <a:srgbClr val="7F7F7F"/>
                          </a:solidFill>
                        </a:rPr>
                        <a:t>.025</a:t>
                      </a:r>
                      <a:endParaRPr lang="en-US" sz="700" dirty="0">
                        <a:solidFill>
                          <a:srgbClr val="7F7F7F"/>
                        </a:solidFill>
                      </a:endParaRPr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FF"/>
                    </a:solidFill>
                  </a:tcPr>
                </a:tc>
              </a:tr>
              <a:tr h="327971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/>
                        <a:t>3</a:t>
                      </a:r>
                      <a:endParaRPr lang="en-US" sz="900" b="1" dirty="0"/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>
                          <a:solidFill>
                            <a:srgbClr val="7F7F7F"/>
                          </a:solidFill>
                        </a:rPr>
                        <a:t>.025</a:t>
                      </a:r>
                      <a:endParaRPr lang="en-US" sz="700" dirty="0">
                        <a:solidFill>
                          <a:srgbClr val="7F7F7F"/>
                        </a:solidFill>
                      </a:endParaRPr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1" dirty="0" smtClean="0">
                          <a:solidFill>
                            <a:schemeClr val="tx1"/>
                          </a:solidFill>
                        </a:rPr>
                        <a:t>.875</a:t>
                      </a:r>
                      <a:endParaRPr lang="en-US" sz="700" b="1" dirty="0">
                        <a:solidFill>
                          <a:schemeClr val="tx1"/>
                        </a:solidFill>
                      </a:endParaRPr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>
                          <a:solidFill>
                            <a:srgbClr val="7F7F7F"/>
                          </a:solidFill>
                        </a:rPr>
                        <a:t>.025</a:t>
                      </a:r>
                      <a:endParaRPr lang="en-US" sz="700" dirty="0">
                        <a:solidFill>
                          <a:srgbClr val="7F7F7F"/>
                        </a:solidFill>
                      </a:endParaRPr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>
                          <a:solidFill>
                            <a:srgbClr val="7F7F7F"/>
                          </a:solidFill>
                        </a:rPr>
                        <a:t>.025</a:t>
                      </a:r>
                      <a:endParaRPr lang="en-US" sz="700" dirty="0">
                        <a:solidFill>
                          <a:srgbClr val="7F7F7F"/>
                        </a:solidFill>
                      </a:endParaRPr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>
                          <a:solidFill>
                            <a:srgbClr val="7F7F7F"/>
                          </a:solidFill>
                        </a:rPr>
                        <a:t>.025</a:t>
                      </a:r>
                      <a:endParaRPr lang="en-US" sz="700" dirty="0">
                        <a:solidFill>
                          <a:srgbClr val="7F7F7F"/>
                        </a:solidFill>
                      </a:endParaRPr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>
                          <a:solidFill>
                            <a:srgbClr val="7F7F7F"/>
                          </a:solidFill>
                        </a:rPr>
                        <a:t>.025</a:t>
                      </a:r>
                      <a:endParaRPr lang="en-US" sz="700" dirty="0">
                        <a:solidFill>
                          <a:srgbClr val="7F7F7F"/>
                        </a:solidFill>
                      </a:endParaRPr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FF"/>
                    </a:solidFill>
                  </a:tcPr>
                </a:tc>
              </a:tr>
              <a:tr h="327971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/>
                        <a:t>4</a:t>
                      </a:r>
                      <a:endParaRPr lang="en-US" sz="900" b="1" dirty="0"/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>
                          <a:solidFill>
                            <a:srgbClr val="7F7F7F"/>
                          </a:solidFill>
                        </a:rPr>
                        <a:t>.025</a:t>
                      </a:r>
                      <a:endParaRPr lang="en-US" sz="700" dirty="0">
                        <a:solidFill>
                          <a:srgbClr val="7F7F7F"/>
                        </a:solidFill>
                      </a:endParaRPr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>
                          <a:solidFill>
                            <a:srgbClr val="7F7F7F"/>
                          </a:solidFill>
                        </a:rPr>
                        <a:t>.025</a:t>
                      </a:r>
                      <a:endParaRPr lang="en-US" sz="700" dirty="0">
                        <a:solidFill>
                          <a:srgbClr val="7F7F7F"/>
                        </a:solidFill>
                      </a:endParaRPr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>
                          <a:solidFill>
                            <a:srgbClr val="7F7F7F"/>
                          </a:solidFill>
                        </a:rPr>
                        <a:t>.025</a:t>
                      </a:r>
                      <a:endParaRPr lang="en-US" sz="700" dirty="0">
                        <a:solidFill>
                          <a:srgbClr val="7F7F7F"/>
                        </a:solidFill>
                      </a:endParaRPr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>
                          <a:solidFill>
                            <a:srgbClr val="7F7F7F"/>
                          </a:solidFill>
                        </a:rPr>
                        <a:t>.025</a:t>
                      </a:r>
                      <a:endParaRPr lang="en-US" sz="700" dirty="0">
                        <a:solidFill>
                          <a:srgbClr val="7F7F7F"/>
                        </a:solidFill>
                      </a:endParaRPr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1" dirty="0" smtClean="0">
                          <a:solidFill>
                            <a:srgbClr val="000000"/>
                          </a:solidFill>
                        </a:rPr>
                        <a:t>.45</a:t>
                      </a:r>
                      <a:endParaRPr lang="en-US" sz="700" b="1" dirty="0">
                        <a:solidFill>
                          <a:srgbClr val="000000"/>
                        </a:solidFill>
                      </a:endParaRPr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1" dirty="0" smtClean="0">
                          <a:solidFill>
                            <a:srgbClr val="000000"/>
                          </a:solidFill>
                        </a:rPr>
                        <a:t>.45</a:t>
                      </a:r>
                      <a:endParaRPr lang="en-US" sz="700" b="1" dirty="0">
                        <a:solidFill>
                          <a:srgbClr val="000000"/>
                        </a:solidFill>
                      </a:endParaRPr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FF"/>
                    </a:solidFill>
                  </a:tcPr>
                </a:tc>
              </a:tr>
              <a:tr h="327971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/>
                        <a:t>5</a:t>
                      </a:r>
                      <a:endParaRPr lang="en-US" sz="900" b="1" dirty="0"/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>
                          <a:solidFill>
                            <a:srgbClr val="7F7F7F"/>
                          </a:solidFill>
                        </a:rPr>
                        <a:t>.025</a:t>
                      </a:r>
                      <a:endParaRPr lang="en-US" sz="700" dirty="0">
                        <a:solidFill>
                          <a:srgbClr val="7F7F7F"/>
                        </a:solidFill>
                      </a:endParaRPr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>
                          <a:solidFill>
                            <a:srgbClr val="7F7F7F"/>
                          </a:solidFill>
                        </a:rPr>
                        <a:t>.025</a:t>
                      </a:r>
                      <a:endParaRPr lang="en-US" sz="700" dirty="0">
                        <a:solidFill>
                          <a:srgbClr val="7F7F7F"/>
                        </a:solidFill>
                      </a:endParaRPr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1" dirty="0" smtClean="0"/>
                        <a:t>.875</a:t>
                      </a:r>
                      <a:endParaRPr lang="en-US" sz="700" b="1" dirty="0"/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>
                          <a:solidFill>
                            <a:srgbClr val="7F7F7F"/>
                          </a:solidFill>
                        </a:rPr>
                        <a:t>.025</a:t>
                      </a:r>
                      <a:endParaRPr lang="en-US" sz="700" dirty="0">
                        <a:solidFill>
                          <a:srgbClr val="7F7F7F"/>
                        </a:solidFill>
                      </a:endParaRPr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>
                          <a:solidFill>
                            <a:srgbClr val="7F7F7F"/>
                          </a:solidFill>
                        </a:rPr>
                        <a:t>.025</a:t>
                      </a:r>
                      <a:endParaRPr lang="en-US" sz="700" dirty="0">
                        <a:solidFill>
                          <a:srgbClr val="7F7F7F"/>
                        </a:solidFill>
                      </a:endParaRPr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>
                          <a:solidFill>
                            <a:srgbClr val="7F7F7F"/>
                          </a:solidFill>
                        </a:rPr>
                        <a:t>.025</a:t>
                      </a:r>
                      <a:endParaRPr lang="en-US" sz="700" dirty="0">
                        <a:solidFill>
                          <a:srgbClr val="7F7F7F"/>
                        </a:solidFill>
                      </a:endParaRPr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FF"/>
                    </a:solidFill>
                  </a:tcPr>
                </a:tc>
              </a:tr>
              <a:tr h="327971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/>
                        <a:t>6</a:t>
                      </a:r>
                      <a:endParaRPr lang="en-US" sz="900" b="1" dirty="0"/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>
                          <a:solidFill>
                            <a:srgbClr val="7F7F7F"/>
                          </a:solidFill>
                        </a:rPr>
                        <a:t>.166</a:t>
                      </a:r>
                      <a:endParaRPr lang="en-US" sz="700" dirty="0">
                        <a:solidFill>
                          <a:srgbClr val="7F7F7F"/>
                        </a:solidFill>
                      </a:endParaRPr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>
                          <a:solidFill>
                            <a:srgbClr val="7F7F7F"/>
                          </a:solidFill>
                        </a:rPr>
                        <a:t>.166</a:t>
                      </a:r>
                      <a:endParaRPr lang="en-US" sz="700" dirty="0">
                        <a:solidFill>
                          <a:srgbClr val="7F7F7F"/>
                        </a:solidFill>
                      </a:endParaRPr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smtClean="0">
                          <a:solidFill>
                            <a:srgbClr val="7F7F7F"/>
                          </a:solidFill>
                        </a:rPr>
                        <a:t>.166</a:t>
                      </a:r>
                      <a:endParaRPr lang="en-US" sz="700" dirty="0">
                        <a:solidFill>
                          <a:srgbClr val="7F7F7F"/>
                        </a:solidFill>
                      </a:endParaRPr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>
                          <a:solidFill>
                            <a:srgbClr val="7F7F7F"/>
                          </a:solidFill>
                        </a:rPr>
                        <a:t>.166</a:t>
                      </a:r>
                      <a:endParaRPr lang="en-US" sz="700" dirty="0">
                        <a:solidFill>
                          <a:srgbClr val="7F7F7F"/>
                        </a:solidFill>
                      </a:endParaRPr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>
                          <a:solidFill>
                            <a:srgbClr val="7F7F7F"/>
                          </a:solidFill>
                        </a:rPr>
                        <a:t>.166</a:t>
                      </a:r>
                      <a:endParaRPr lang="en-US" sz="700" dirty="0">
                        <a:solidFill>
                          <a:srgbClr val="7F7F7F"/>
                        </a:solidFill>
                      </a:endParaRPr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>
                          <a:solidFill>
                            <a:srgbClr val="7F7F7F"/>
                          </a:solidFill>
                        </a:rPr>
                        <a:t>.166</a:t>
                      </a:r>
                      <a:endParaRPr lang="en-US" sz="700" dirty="0">
                        <a:solidFill>
                          <a:srgbClr val="7F7F7F"/>
                        </a:solidFill>
                      </a:endParaRPr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8" name="Table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0485709"/>
              </p:ext>
            </p:extLst>
          </p:nvPr>
        </p:nvGraphicFramePr>
        <p:xfrm>
          <a:off x="5570012" y="2495630"/>
          <a:ext cx="2200345" cy="2295797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314335"/>
                <a:gridCol w="314335"/>
                <a:gridCol w="314335"/>
                <a:gridCol w="314335"/>
                <a:gridCol w="314335"/>
                <a:gridCol w="314335"/>
                <a:gridCol w="314335"/>
              </a:tblGrid>
              <a:tr h="327971"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75692" marR="75692" marT="37846" marB="37846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/>
                        <a:t>1</a:t>
                      </a:r>
                      <a:endParaRPr lang="en-US" sz="900" b="1" dirty="0"/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/>
                        <a:t>2</a:t>
                      </a:r>
                      <a:endParaRPr lang="en-US" sz="900" b="1" dirty="0"/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/>
                        <a:t>3</a:t>
                      </a:r>
                      <a:endParaRPr lang="en-US" sz="900" b="1" dirty="0"/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/>
                        <a:t>4</a:t>
                      </a:r>
                      <a:endParaRPr lang="en-US" sz="900" b="1" dirty="0"/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/>
                        <a:t>5</a:t>
                      </a:r>
                      <a:endParaRPr lang="en-US" sz="900" b="1" dirty="0"/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/>
                        <a:t>6</a:t>
                      </a:r>
                      <a:endParaRPr lang="en-US" sz="900" b="1" dirty="0"/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</a:tr>
              <a:tr h="327971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/>
                        <a:t>1</a:t>
                      </a:r>
                      <a:endParaRPr lang="en-US" sz="900" b="1" dirty="0"/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.025</a:t>
                      </a:r>
                      <a:endParaRPr lang="en-US" sz="7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.025</a:t>
                      </a:r>
                      <a:endParaRPr lang="en-US" sz="7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1" dirty="0" smtClean="0"/>
                        <a:t>.875</a:t>
                      </a:r>
                      <a:endParaRPr lang="en-US" sz="700" b="1" dirty="0"/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>
                          <a:solidFill>
                            <a:srgbClr val="7F7F7F"/>
                          </a:solidFill>
                        </a:rPr>
                        <a:t>.025</a:t>
                      </a:r>
                      <a:endParaRPr lang="en-US" sz="700" dirty="0">
                        <a:solidFill>
                          <a:srgbClr val="7F7F7F"/>
                        </a:solidFill>
                      </a:endParaRPr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>
                          <a:solidFill>
                            <a:srgbClr val="7F7F7F"/>
                          </a:solidFill>
                        </a:rPr>
                        <a:t>.025</a:t>
                      </a:r>
                      <a:endParaRPr lang="en-US" sz="700" dirty="0">
                        <a:solidFill>
                          <a:srgbClr val="7F7F7F"/>
                        </a:solidFill>
                      </a:endParaRPr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</a:tr>
              <a:tr h="327971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/>
                        <a:t>2</a:t>
                      </a:r>
                      <a:endParaRPr lang="en-US" sz="900" b="1" dirty="0"/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1" dirty="0" smtClean="0"/>
                        <a:t>.45</a:t>
                      </a:r>
                      <a:endParaRPr lang="en-US" sz="700" b="1" dirty="0"/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>
                          <a:solidFill>
                            <a:srgbClr val="7F7F7F"/>
                          </a:solidFill>
                        </a:rPr>
                        <a:t>.025</a:t>
                      </a:r>
                      <a:endParaRPr lang="en-US" sz="700" dirty="0">
                        <a:solidFill>
                          <a:srgbClr val="7F7F7F"/>
                        </a:solidFill>
                      </a:endParaRPr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>
                          <a:solidFill>
                            <a:srgbClr val="7F7F7F"/>
                          </a:solidFill>
                        </a:rPr>
                        <a:t>.025</a:t>
                      </a:r>
                      <a:endParaRPr lang="en-US" sz="700" dirty="0">
                        <a:solidFill>
                          <a:srgbClr val="7F7F7F"/>
                        </a:solidFill>
                      </a:endParaRPr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1" dirty="0" smtClean="0"/>
                        <a:t>.45</a:t>
                      </a:r>
                      <a:endParaRPr lang="en-US" sz="700" b="1" dirty="0"/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>
                          <a:solidFill>
                            <a:srgbClr val="7F7F7F"/>
                          </a:solidFill>
                        </a:rPr>
                        <a:t>.025</a:t>
                      </a:r>
                      <a:endParaRPr lang="en-US" sz="700" dirty="0">
                        <a:solidFill>
                          <a:srgbClr val="7F7F7F"/>
                        </a:solidFill>
                      </a:endParaRPr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>
                          <a:solidFill>
                            <a:srgbClr val="7F7F7F"/>
                          </a:solidFill>
                        </a:rPr>
                        <a:t>.025</a:t>
                      </a:r>
                      <a:endParaRPr lang="en-US" sz="700" dirty="0">
                        <a:solidFill>
                          <a:srgbClr val="7F7F7F"/>
                        </a:solidFill>
                      </a:endParaRPr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</a:tr>
              <a:tr h="327971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/>
                        <a:t>3</a:t>
                      </a:r>
                      <a:endParaRPr lang="en-US" sz="900" b="1" dirty="0"/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>
                          <a:solidFill>
                            <a:srgbClr val="7F7F7F"/>
                          </a:solidFill>
                        </a:rPr>
                        <a:t>.025</a:t>
                      </a:r>
                      <a:endParaRPr lang="en-US" sz="700" dirty="0">
                        <a:solidFill>
                          <a:srgbClr val="7F7F7F"/>
                        </a:solidFill>
                      </a:endParaRPr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1" dirty="0" smtClean="0">
                          <a:solidFill>
                            <a:schemeClr val="tx1"/>
                          </a:solidFill>
                        </a:rPr>
                        <a:t>.875</a:t>
                      </a:r>
                      <a:endParaRPr lang="en-US" sz="700" b="1" dirty="0">
                        <a:solidFill>
                          <a:schemeClr val="tx1"/>
                        </a:solidFill>
                      </a:endParaRPr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>
                          <a:solidFill>
                            <a:srgbClr val="7F7F7F"/>
                          </a:solidFill>
                        </a:rPr>
                        <a:t>.025</a:t>
                      </a:r>
                      <a:endParaRPr lang="en-US" sz="700" dirty="0">
                        <a:solidFill>
                          <a:srgbClr val="7F7F7F"/>
                        </a:solidFill>
                      </a:endParaRPr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>
                          <a:solidFill>
                            <a:srgbClr val="7F7F7F"/>
                          </a:solidFill>
                        </a:rPr>
                        <a:t>.025</a:t>
                      </a:r>
                      <a:endParaRPr lang="en-US" sz="700" dirty="0">
                        <a:solidFill>
                          <a:srgbClr val="7F7F7F"/>
                        </a:solidFill>
                      </a:endParaRPr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>
                          <a:solidFill>
                            <a:srgbClr val="7F7F7F"/>
                          </a:solidFill>
                        </a:rPr>
                        <a:t>.025</a:t>
                      </a:r>
                      <a:endParaRPr lang="en-US" sz="700" dirty="0">
                        <a:solidFill>
                          <a:srgbClr val="7F7F7F"/>
                        </a:solidFill>
                      </a:endParaRPr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>
                          <a:solidFill>
                            <a:srgbClr val="7F7F7F"/>
                          </a:solidFill>
                        </a:rPr>
                        <a:t>.025</a:t>
                      </a:r>
                      <a:endParaRPr lang="en-US" sz="700" dirty="0">
                        <a:solidFill>
                          <a:srgbClr val="7F7F7F"/>
                        </a:solidFill>
                      </a:endParaRPr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</a:tr>
              <a:tr h="327971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/>
                        <a:t>4</a:t>
                      </a:r>
                      <a:endParaRPr lang="en-US" sz="900" b="1" dirty="0"/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>
                          <a:solidFill>
                            <a:srgbClr val="7F7F7F"/>
                          </a:solidFill>
                        </a:rPr>
                        <a:t>.025</a:t>
                      </a:r>
                      <a:endParaRPr lang="en-US" sz="700" dirty="0">
                        <a:solidFill>
                          <a:srgbClr val="7F7F7F"/>
                        </a:solidFill>
                      </a:endParaRPr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>
                          <a:solidFill>
                            <a:srgbClr val="7F7F7F"/>
                          </a:solidFill>
                        </a:rPr>
                        <a:t>.025</a:t>
                      </a:r>
                      <a:endParaRPr lang="en-US" sz="700" dirty="0">
                        <a:solidFill>
                          <a:srgbClr val="7F7F7F"/>
                        </a:solidFill>
                      </a:endParaRPr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>
                          <a:solidFill>
                            <a:srgbClr val="7F7F7F"/>
                          </a:solidFill>
                        </a:rPr>
                        <a:t>.025</a:t>
                      </a:r>
                      <a:endParaRPr lang="en-US" sz="700" dirty="0">
                        <a:solidFill>
                          <a:srgbClr val="7F7F7F"/>
                        </a:solidFill>
                      </a:endParaRPr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>
                          <a:solidFill>
                            <a:srgbClr val="7F7F7F"/>
                          </a:solidFill>
                        </a:rPr>
                        <a:t>.025</a:t>
                      </a:r>
                      <a:endParaRPr lang="en-US" sz="700" dirty="0">
                        <a:solidFill>
                          <a:srgbClr val="7F7F7F"/>
                        </a:solidFill>
                      </a:endParaRPr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1" dirty="0" smtClean="0">
                          <a:solidFill>
                            <a:srgbClr val="000000"/>
                          </a:solidFill>
                        </a:rPr>
                        <a:t>.45</a:t>
                      </a:r>
                      <a:endParaRPr lang="en-US" sz="700" b="1" dirty="0">
                        <a:solidFill>
                          <a:srgbClr val="000000"/>
                        </a:solidFill>
                      </a:endParaRPr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1" dirty="0" smtClean="0">
                          <a:solidFill>
                            <a:srgbClr val="000000"/>
                          </a:solidFill>
                        </a:rPr>
                        <a:t>.45</a:t>
                      </a:r>
                      <a:endParaRPr lang="en-US" sz="700" b="1" dirty="0">
                        <a:solidFill>
                          <a:srgbClr val="000000"/>
                        </a:solidFill>
                      </a:endParaRPr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</a:tr>
              <a:tr h="327971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/>
                        <a:t>5</a:t>
                      </a:r>
                      <a:endParaRPr lang="en-US" sz="900" b="1" dirty="0"/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>
                          <a:solidFill>
                            <a:srgbClr val="7F7F7F"/>
                          </a:solidFill>
                        </a:rPr>
                        <a:t>.025</a:t>
                      </a:r>
                      <a:endParaRPr lang="en-US" sz="700" dirty="0">
                        <a:solidFill>
                          <a:srgbClr val="7F7F7F"/>
                        </a:solidFill>
                      </a:endParaRPr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>
                          <a:solidFill>
                            <a:srgbClr val="7F7F7F"/>
                          </a:solidFill>
                        </a:rPr>
                        <a:t>.025</a:t>
                      </a:r>
                      <a:endParaRPr lang="en-US" sz="700" dirty="0">
                        <a:solidFill>
                          <a:srgbClr val="7F7F7F"/>
                        </a:solidFill>
                      </a:endParaRPr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1" dirty="0" smtClean="0"/>
                        <a:t>.875</a:t>
                      </a:r>
                      <a:endParaRPr lang="en-US" sz="700" b="1" dirty="0"/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>
                          <a:solidFill>
                            <a:srgbClr val="7F7F7F"/>
                          </a:solidFill>
                        </a:rPr>
                        <a:t>.025</a:t>
                      </a:r>
                      <a:endParaRPr lang="en-US" sz="700" dirty="0">
                        <a:solidFill>
                          <a:srgbClr val="7F7F7F"/>
                        </a:solidFill>
                      </a:endParaRPr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>
                          <a:solidFill>
                            <a:srgbClr val="7F7F7F"/>
                          </a:solidFill>
                        </a:rPr>
                        <a:t>.025</a:t>
                      </a:r>
                      <a:endParaRPr lang="en-US" sz="700" dirty="0">
                        <a:solidFill>
                          <a:srgbClr val="7F7F7F"/>
                        </a:solidFill>
                      </a:endParaRPr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>
                          <a:solidFill>
                            <a:srgbClr val="7F7F7F"/>
                          </a:solidFill>
                        </a:rPr>
                        <a:t>.025</a:t>
                      </a:r>
                      <a:endParaRPr lang="en-US" sz="700" dirty="0">
                        <a:solidFill>
                          <a:srgbClr val="7F7F7F"/>
                        </a:solidFill>
                      </a:endParaRPr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</a:tr>
              <a:tr h="327971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/>
                        <a:t>6</a:t>
                      </a:r>
                      <a:endParaRPr lang="en-US" sz="900" b="1" dirty="0"/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>
                          <a:solidFill>
                            <a:srgbClr val="7F7F7F"/>
                          </a:solidFill>
                        </a:rPr>
                        <a:t>.166</a:t>
                      </a:r>
                      <a:endParaRPr lang="en-US" sz="700" dirty="0">
                        <a:solidFill>
                          <a:srgbClr val="7F7F7F"/>
                        </a:solidFill>
                      </a:endParaRPr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>
                          <a:solidFill>
                            <a:srgbClr val="7F7F7F"/>
                          </a:solidFill>
                        </a:rPr>
                        <a:t>.166</a:t>
                      </a:r>
                      <a:endParaRPr lang="en-US" sz="700" dirty="0">
                        <a:solidFill>
                          <a:srgbClr val="7F7F7F"/>
                        </a:solidFill>
                      </a:endParaRPr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smtClean="0">
                          <a:solidFill>
                            <a:srgbClr val="7F7F7F"/>
                          </a:solidFill>
                        </a:rPr>
                        <a:t>.166</a:t>
                      </a:r>
                      <a:endParaRPr lang="en-US" sz="700" dirty="0">
                        <a:solidFill>
                          <a:srgbClr val="7F7F7F"/>
                        </a:solidFill>
                      </a:endParaRPr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>
                          <a:solidFill>
                            <a:srgbClr val="7F7F7F"/>
                          </a:solidFill>
                        </a:rPr>
                        <a:t>.166</a:t>
                      </a:r>
                      <a:endParaRPr lang="en-US" sz="700" dirty="0">
                        <a:solidFill>
                          <a:srgbClr val="7F7F7F"/>
                        </a:solidFill>
                      </a:endParaRPr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>
                          <a:solidFill>
                            <a:srgbClr val="7F7F7F"/>
                          </a:solidFill>
                        </a:rPr>
                        <a:t>.166</a:t>
                      </a:r>
                      <a:endParaRPr lang="en-US" sz="700" dirty="0">
                        <a:solidFill>
                          <a:srgbClr val="7F7F7F"/>
                        </a:solidFill>
                      </a:endParaRPr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>
                          <a:solidFill>
                            <a:srgbClr val="7F7F7F"/>
                          </a:solidFill>
                        </a:rPr>
                        <a:t>.166</a:t>
                      </a:r>
                      <a:endParaRPr lang="en-US" sz="700" dirty="0">
                        <a:solidFill>
                          <a:srgbClr val="7F7F7F"/>
                        </a:solidFill>
                      </a:endParaRPr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0" name="Table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6726797"/>
              </p:ext>
            </p:extLst>
          </p:nvPr>
        </p:nvGraphicFramePr>
        <p:xfrm>
          <a:off x="6070643" y="2922456"/>
          <a:ext cx="2200345" cy="2295797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314335"/>
                <a:gridCol w="314335"/>
                <a:gridCol w="314335"/>
                <a:gridCol w="314335"/>
                <a:gridCol w="314335"/>
                <a:gridCol w="314335"/>
                <a:gridCol w="314335"/>
              </a:tblGrid>
              <a:tr h="327971"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75692" marR="75692" marT="37846" marB="37846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/>
                        <a:t>1</a:t>
                      </a:r>
                      <a:endParaRPr lang="en-US" sz="900" b="1" dirty="0"/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/>
                        <a:t>2</a:t>
                      </a:r>
                      <a:endParaRPr lang="en-US" sz="900" b="1" dirty="0"/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/>
                        <a:t>3</a:t>
                      </a:r>
                      <a:endParaRPr lang="en-US" sz="900" b="1" dirty="0"/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/>
                        <a:t>4</a:t>
                      </a:r>
                      <a:endParaRPr lang="en-US" sz="900" b="1" dirty="0"/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/>
                        <a:t>5</a:t>
                      </a:r>
                      <a:endParaRPr lang="en-US" sz="900" b="1" dirty="0"/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/>
                        <a:t>6</a:t>
                      </a:r>
                      <a:endParaRPr lang="en-US" sz="900" b="1" dirty="0"/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</a:tr>
              <a:tr h="327971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/>
                        <a:t>1</a:t>
                      </a:r>
                      <a:endParaRPr lang="en-US" sz="900" b="1" dirty="0"/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.35</a:t>
                      </a:r>
                      <a:endParaRPr lang="en-US" sz="7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.165</a:t>
                      </a:r>
                      <a:endParaRPr lang="en-US" sz="7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.165</a:t>
                      </a:r>
                      <a:endParaRPr lang="en-US" sz="700" b="1" dirty="0"/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.165</a:t>
                      </a:r>
                      <a:endParaRPr lang="en-US" sz="700" dirty="0">
                        <a:solidFill>
                          <a:srgbClr val="7F7F7F"/>
                        </a:solidFill>
                      </a:endParaRPr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.165</a:t>
                      </a:r>
                      <a:endParaRPr lang="en-US" sz="700" dirty="0">
                        <a:solidFill>
                          <a:srgbClr val="7F7F7F"/>
                        </a:solidFill>
                      </a:endParaRPr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</a:tr>
              <a:tr h="327971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/>
                        <a:t>2</a:t>
                      </a:r>
                      <a:endParaRPr lang="en-US" sz="900" b="1" dirty="0"/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.165</a:t>
                      </a:r>
                      <a:endParaRPr lang="en-US" sz="7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.165</a:t>
                      </a:r>
                      <a:endParaRPr lang="en-US" sz="7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.165</a:t>
                      </a:r>
                      <a:endParaRPr lang="en-US" sz="700" b="1" dirty="0"/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.165</a:t>
                      </a:r>
                      <a:endParaRPr lang="en-US" sz="700" dirty="0">
                        <a:solidFill>
                          <a:srgbClr val="7F7F7F"/>
                        </a:solidFill>
                      </a:endParaRPr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.165</a:t>
                      </a:r>
                      <a:endParaRPr lang="en-US" sz="700" dirty="0">
                        <a:solidFill>
                          <a:srgbClr val="7F7F7F"/>
                        </a:solidFill>
                      </a:endParaRPr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</a:tr>
              <a:tr h="327971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/>
                        <a:t>3</a:t>
                      </a:r>
                      <a:endParaRPr lang="en-US" sz="900" b="1" dirty="0"/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.165</a:t>
                      </a:r>
                      <a:endParaRPr lang="en-US" sz="7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.35</a:t>
                      </a:r>
                      <a:endParaRPr lang="en-US" sz="7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..165</a:t>
                      </a:r>
                      <a:endParaRPr lang="en-US" sz="700" b="1" dirty="0"/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.165</a:t>
                      </a:r>
                      <a:endParaRPr lang="en-US" sz="700" dirty="0">
                        <a:solidFill>
                          <a:srgbClr val="7F7F7F"/>
                        </a:solidFill>
                      </a:endParaRPr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.165</a:t>
                      </a:r>
                      <a:endParaRPr lang="en-US" sz="700" dirty="0">
                        <a:solidFill>
                          <a:srgbClr val="7F7F7F"/>
                        </a:solidFill>
                      </a:endParaRPr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</a:tr>
              <a:tr h="327971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/>
                        <a:t>4</a:t>
                      </a:r>
                      <a:endParaRPr lang="en-US" sz="900" b="1" dirty="0"/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>
                          <a:solidFill>
                            <a:srgbClr val="7F7F7F"/>
                          </a:solidFill>
                        </a:rPr>
                        <a:t>.025</a:t>
                      </a:r>
                      <a:endParaRPr lang="en-US" sz="700" dirty="0">
                        <a:solidFill>
                          <a:srgbClr val="7F7F7F"/>
                        </a:solidFill>
                      </a:endParaRPr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>
                          <a:solidFill>
                            <a:srgbClr val="7F7F7F"/>
                          </a:solidFill>
                        </a:rPr>
                        <a:t>.025</a:t>
                      </a:r>
                      <a:endParaRPr lang="en-US" sz="700" dirty="0">
                        <a:solidFill>
                          <a:srgbClr val="7F7F7F"/>
                        </a:solidFill>
                      </a:endParaRPr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>
                          <a:solidFill>
                            <a:srgbClr val="7F7F7F"/>
                          </a:solidFill>
                        </a:rPr>
                        <a:t>.025</a:t>
                      </a:r>
                      <a:endParaRPr lang="en-US" sz="700" dirty="0">
                        <a:solidFill>
                          <a:srgbClr val="7F7F7F"/>
                        </a:solidFill>
                      </a:endParaRPr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dirty="0">
                        <a:solidFill>
                          <a:srgbClr val="7F7F7F"/>
                        </a:solidFill>
                      </a:endParaRPr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1" dirty="0" smtClean="0">
                          <a:solidFill>
                            <a:srgbClr val="000000"/>
                          </a:solidFill>
                        </a:rPr>
                        <a:t>.45</a:t>
                      </a:r>
                      <a:endParaRPr lang="en-US" sz="700" b="1" dirty="0">
                        <a:solidFill>
                          <a:srgbClr val="000000"/>
                        </a:solidFill>
                      </a:endParaRPr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1" dirty="0" smtClean="0">
                          <a:solidFill>
                            <a:srgbClr val="000000"/>
                          </a:solidFill>
                        </a:rPr>
                        <a:t>.45</a:t>
                      </a:r>
                      <a:endParaRPr lang="en-US" sz="700" b="1" dirty="0">
                        <a:solidFill>
                          <a:srgbClr val="000000"/>
                        </a:solidFill>
                      </a:endParaRPr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</a:tr>
              <a:tr h="327971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/>
                        <a:t>5</a:t>
                      </a:r>
                      <a:endParaRPr lang="en-US" sz="900" b="1" dirty="0"/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>
                          <a:solidFill>
                            <a:srgbClr val="7F7F7F"/>
                          </a:solidFill>
                        </a:rPr>
                        <a:t>.025</a:t>
                      </a:r>
                      <a:endParaRPr lang="en-US" sz="700" dirty="0">
                        <a:solidFill>
                          <a:srgbClr val="7F7F7F"/>
                        </a:solidFill>
                      </a:endParaRPr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>
                          <a:solidFill>
                            <a:srgbClr val="7F7F7F"/>
                          </a:solidFill>
                        </a:rPr>
                        <a:t>.025</a:t>
                      </a:r>
                      <a:endParaRPr lang="en-US" sz="700" dirty="0">
                        <a:solidFill>
                          <a:srgbClr val="7F7F7F"/>
                        </a:solidFill>
                      </a:endParaRPr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>
                          <a:solidFill>
                            <a:srgbClr val="7F7F7F"/>
                          </a:solidFill>
                        </a:rPr>
                        <a:t>.025</a:t>
                      </a:r>
                      <a:endParaRPr lang="en-US" sz="700" dirty="0">
                        <a:solidFill>
                          <a:srgbClr val="7F7F7F"/>
                        </a:solidFill>
                      </a:endParaRPr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>
                          <a:solidFill>
                            <a:srgbClr val="7F7F7F"/>
                          </a:solidFill>
                        </a:rPr>
                        <a:t>.025</a:t>
                      </a:r>
                      <a:endParaRPr lang="en-US" sz="700" dirty="0">
                        <a:solidFill>
                          <a:srgbClr val="7F7F7F"/>
                        </a:solidFill>
                      </a:endParaRPr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="1" dirty="0">
                        <a:solidFill>
                          <a:srgbClr val="000000"/>
                        </a:solidFill>
                      </a:endParaRPr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1" dirty="0" smtClean="0">
                          <a:solidFill>
                            <a:srgbClr val="000000"/>
                          </a:solidFill>
                        </a:rPr>
                        <a:t>.45</a:t>
                      </a:r>
                      <a:endParaRPr lang="en-US" sz="700" b="1" dirty="0">
                        <a:solidFill>
                          <a:srgbClr val="000000"/>
                        </a:solidFill>
                      </a:endParaRPr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</a:tr>
              <a:tr h="327971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/>
                        <a:t>6</a:t>
                      </a:r>
                      <a:endParaRPr lang="en-US" sz="900" b="1" dirty="0"/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>
                          <a:solidFill>
                            <a:srgbClr val="7F7F7F"/>
                          </a:solidFill>
                        </a:rPr>
                        <a:t>.025</a:t>
                      </a:r>
                      <a:endParaRPr lang="en-US" sz="700" dirty="0">
                        <a:solidFill>
                          <a:srgbClr val="7F7F7F"/>
                        </a:solidFill>
                      </a:endParaRPr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>
                          <a:solidFill>
                            <a:srgbClr val="7F7F7F"/>
                          </a:solidFill>
                        </a:rPr>
                        <a:t>.025</a:t>
                      </a:r>
                      <a:endParaRPr lang="en-US" sz="700" dirty="0">
                        <a:solidFill>
                          <a:srgbClr val="7F7F7F"/>
                        </a:solidFill>
                      </a:endParaRPr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>
                          <a:solidFill>
                            <a:srgbClr val="7F7F7F"/>
                          </a:solidFill>
                        </a:rPr>
                        <a:t>.025</a:t>
                      </a:r>
                      <a:endParaRPr lang="en-US" sz="700" dirty="0">
                        <a:solidFill>
                          <a:srgbClr val="7F7F7F"/>
                        </a:solidFill>
                      </a:endParaRPr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>
                          <a:solidFill>
                            <a:srgbClr val="7F7F7F"/>
                          </a:solidFill>
                        </a:rPr>
                        <a:t>.025</a:t>
                      </a:r>
                      <a:endParaRPr lang="en-US" sz="700" dirty="0">
                        <a:solidFill>
                          <a:srgbClr val="7F7F7F"/>
                        </a:solidFill>
                      </a:endParaRPr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1" dirty="0" smtClean="0">
                          <a:solidFill>
                            <a:srgbClr val="000000"/>
                          </a:solidFill>
                        </a:rPr>
                        <a:t>.45</a:t>
                      </a:r>
                      <a:endParaRPr lang="en-US" sz="700" b="1" dirty="0">
                        <a:solidFill>
                          <a:srgbClr val="000000"/>
                        </a:solidFill>
                      </a:endParaRPr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1" dirty="0" smtClean="0">
                          <a:solidFill>
                            <a:srgbClr val="000000"/>
                          </a:solidFill>
                        </a:rPr>
                        <a:t>.45</a:t>
                      </a:r>
                      <a:endParaRPr lang="en-US" sz="700" b="1" dirty="0">
                        <a:solidFill>
                          <a:srgbClr val="000000"/>
                        </a:solidFill>
                      </a:endParaRPr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</a:tr>
            </a:tbl>
          </a:graphicData>
        </a:graphic>
      </p:graphicFrame>
      <p:cxnSp>
        <p:nvCxnSpPr>
          <p:cNvPr id="31" name="Straight Arrow Connector 30"/>
          <p:cNvCxnSpPr/>
          <p:nvPr/>
        </p:nvCxnSpPr>
        <p:spPr>
          <a:xfrm flipV="1">
            <a:off x="5135550" y="4791428"/>
            <a:ext cx="1968417" cy="313721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Content Placeholder 2"/>
          <p:cNvSpPr>
            <a:spLocks noGrp="1"/>
          </p:cNvSpPr>
          <p:nvPr>
            <p:ph idx="1"/>
          </p:nvPr>
        </p:nvSpPr>
        <p:spPr>
          <a:xfrm>
            <a:off x="193314" y="4679640"/>
            <a:ext cx="5195610" cy="68267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Times New Roman"/>
                <a:cs typeface="Times New Roman"/>
              </a:rPr>
              <a:t>P</a:t>
            </a:r>
            <a:r>
              <a:rPr lang="en-US" sz="2400" dirty="0" smtClean="0">
                <a:solidFill>
                  <a:srgbClr val="000000"/>
                </a:solidFill>
                <a:latin typeface="Times New Roman"/>
                <a:cs typeface="Times New Roman"/>
              </a:rPr>
              <a:t>[Node = </a:t>
            </a:r>
            <a:r>
              <a:rPr lang="en-US" sz="2400" dirty="0">
                <a:solidFill>
                  <a:srgbClr val="000000"/>
                </a:solidFill>
                <a:latin typeface="Times New Roman"/>
                <a:cs typeface="Times New Roman"/>
              </a:rPr>
              <a:t>3 | </a:t>
            </a:r>
            <a:r>
              <a:rPr lang="en-US" sz="2400" dirty="0" smtClean="0">
                <a:solidFill>
                  <a:srgbClr val="000000"/>
                </a:solidFill>
                <a:latin typeface="Times New Roman"/>
                <a:cs typeface="Times New Roman"/>
              </a:rPr>
              <a:t>Node = 5, </a:t>
            </a:r>
            <a:r>
              <a:rPr lang="en-US" sz="2400" dirty="0" err="1" smtClean="0">
                <a:solidFill>
                  <a:srgbClr val="000000"/>
                </a:solidFill>
                <a:latin typeface="Times New Roman"/>
                <a:cs typeface="Times New Roman"/>
              </a:rPr>
              <a:t>Env</a:t>
            </a:r>
            <a:r>
              <a:rPr lang="en-US" sz="2400" dirty="0" smtClean="0">
                <a:solidFill>
                  <a:srgbClr val="000000"/>
                </a:solidFill>
                <a:latin typeface="Times New Roman"/>
                <a:cs typeface="Times New Roman"/>
              </a:rPr>
              <a:t> = Green]</a:t>
            </a:r>
            <a:br>
              <a:rPr lang="en-US" sz="2400" dirty="0" smtClean="0">
                <a:solidFill>
                  <a:srgbClr val="000000"/>
                </a:solidFill>
                <a:latin typeface="Times New Roman"/>
                <a:cs typeface="Times New Roman"/>
              </a:rPr>
            </a:br>
            <a:r>
              <a:rPr lang="en-US" sz="2400" dirty="0" smtClean="0">
                <a:solidFill>
                  <a:srgbClr val="000000"/>
                </a:solidFill>
              </a:rPr>
              <a:t>x</a:t>
            </a:r>
            <a:r>
              <a:rPr lang="en-US" sz="2400" dirty="0" smtClean="0">
                <a:solidFill>
                  <a:srgbClr val="000000"/>
                </a:solidFill>
                <a:latin typeface="Times New Roman"/>
                <a:cs typeface="Times New Roman"/>
              </a:rPr>
              <a:t> P[inter-event time &gt; T </a:t>
            </a:r>
            <a:r>
              <a:rPr lang="en-US" sz="2400" dirty="0">
                <a:solidFill>
                  <a:srgbClr val="000000"/>
                </a:solidFill>
                <a:latin typeface="Times New Roman"/>
                <a:cs typeface="Times New Roman"/>
              </a:rPr>
              <a:t>| </a:t>
            </a:r>
            <a:r>
              <a:rPr lang="en-US" sz="2400" dirty="0" err="1">
                <a:solidFill>
                  <a:srgbClr val="000000"/>
                </a:solidFill>
                <a:latin typeface="Times New Roman"/>
                <a:cs typeface="Times New Roman"/>
              </a:rPr>
              <a:t>Env</a:t>
            </a:r>
            <a:r>
              <a:rPr lang="en-US" sz="2400" dirty="0">
                <a:solidFill>
                  <a:srgbClr val="000000"/>
                </a:solidFill>
                <a:latin typeface="Times New Roman"/>
                <a:cs typeface="Times New Roman"/>
              </a:rPr>
              <a:t> = </a:t>
            </a:r>
            <a:r>
              <a:rPr lang="en-US" sz="2400" dirty="0" smtClean="0">
                <a:solidFill>
                  <a:srgbClr val="000000"/>
                </a:solidFill>
                <a:latin typeface="Times New Roman"/>
                <a:cs typeface="Times New Roman"/>
              </a:rPr>
              <a:t>Green]</a:t>
            </a:r>
          </a:p>
        </p:txBody>
      </p:sp>
      <p:pic>
        <p:nvPicPr>
          <p:cNvPr id="20" name="Picture 19" descr="user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125" y="3146604"/>
            <a:ext cx="394725" cy="394725"/>
          </a:xfrm>
          <a:prstGeom prst="rect">
            <a:avLst/>
          </a:prstGeom>
        </p:spPr>
      </p:pic>
      <p:pic>
        <p:nvPicPr>
          <p:cNvPr id="21" name="Picture 20" descr="user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125" y="2572913"/>
            <a:ext cx="385904" cy="385904"/>
          </a:xfrm>
          <a:prstGeom prst="rect">
            <a:avLst/>
          </a:prstGeom>
        </p:spPr>
      </p:pic>
      <p:graphicFrame>
        <p:nvGraphicFramePr>
          <p:cNvPr id="23" name="Table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0819538"/>
              </p:ext>
            </p:extLst>
          </p:nvPr>
        </p:nvGraphicFramePr>
        <p:xfrm>
          <a:off x="505261" y="1980335"/>
          <a:ext cx="3312690" cy="16640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62538"/>
                <a:gridCol w="662538"/>
                <a:gridCol w="662538"/>
                <a:gridCol w="662538"/>
                <a:gridCol w="662538"/>
              </a:tblGrid>
              <a:tr h="554675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61404" marR="61404" marT="30702" marB="30702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61404" marR="61404" marT="30702" marB="30702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61404" marR="61404" marT="30702" marB="30702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61404" marR="61404" marT="30702" marB="30702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61404" marR="61404" marT="30702" marB="30702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554675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61404" marR="61404" marT="30702" marB="30702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.45</a:t>
                      </a:r>
                      <a:endParaRPr lang="en-US" sz="1200" b="1" dirty="0"/>
                    </a:p>
                  </a:txBody>
                  <a:tcPr marL="61404" marR="61404" marT="30702" marB="30702" anchor="ctr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.35</a:t>
                      </a:r>
                      <a:endParaRPr lang="en-US" sz="1200" b="1" dirty="0"/>
                    </a:p>
                  </a:txBody>
                  <a:tcPr marL="61404" marR="61404" marT="30702" marB="30702" anchor="ctr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.1</a:t>
                      </a:r>
                      <a:endParaRPr lang="en-US" sz="1200" b="1" dirty="0"/>
                    </a:p>
                  </a:txBody>
                  <a:tcPr marL="61404" marR="61404" marT="30702" marB="30702" anchor="ctr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.1</a:t>
                      </a:r>
                      <a:endParaRPr lang="en-US" sz="1200" b="1" dirty="0"/>
                    </a:p>
                  </a:txBody>
                  <a:tcPr marL="61404" marR="61404" marT="30702" marB="30702" anchor="ctr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554675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61404" marR="61404" marT="30702" marB="30702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.50</a:t>
                      </a:r>
                      <a:endParaRPr lang="en-US" sz="1200" b="1" dirty="0"/>
                    </a:p>
                  </a:txBody>
                  <a:tcPr marL="61404" marR="61404" marT="30702" marB="30702" anchor="ctr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.025</a:t>
                      </a:r>
                      <a:endParaRPr lang="en-US" sz="1200" b="1" dirty="0"/>
                    </a:p>
                  </a:txBody>
                  <a:tcPr marL="61404" marR="61404" marT="30702" marB="30702" anchor="ctr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.025</a:t>
                      </a:r>
                      <a:endParaRPr lang="en-US" sz="1200" b="1" dirty="0"/>
                    </a:p>
                  </a:txBody>
                  <a:tcPr marL="61404" marR="61404" marT="30702" marB="30702" anchor="ctr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.45</a:t>
                      </a:r>
                      <a:endParaRPr lang="en-US" sz="1200" b="1" dirty="0"/>
                    </a:p>
                  </a:txBody>
                  <a:tcPr marL="61404" marR="61404" marT="30702" marB="30702" anchor="ctr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24" name="Oval 23"/>
          <p:cNvSpPr/>
          <p:nvPr/>
        </p:nvSpPr>
        <p:spPr>
          <a:xfrm>
            <a:off x="1343452" y="2077969"/>
            <a:ext cx="308564" cy="324101"/>
          </a:xfrm>
          <a:prstGeom prst="ellipse">
            <a:avLst/>
          </a:prstGeom>
          <a:solidFill>
            <a:srgbClr val="0011FF"/>
          </a:solidFill>
          <a:ln>
            <a:solidFill>
              <a:srgbClr val="0011F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5" name="Oval 24"/>
          <p:cNvSpPr/>
          <p:nvPr/>
        </p:nvSpPr>
        <p:spPr>
          <a:xfrm>
            <a:off x="2011361" y="2077969"/>
            <a:ext cx="308564" cy="324101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3" name="Oval 32"/>
          <p:cNvSpPr/>
          <p:nvPr/>
        </p:nvSpPr>
        <p:spPr>
          <a:xfrm>
            <a:off x="3322770" y="2077969"/>
            <a:ext cx="308564" cy="32410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4" name="Content Placeholder 2"/>
          <p:cNvSpPr txBox="1">
            <a:spLocks/>
          </p:cNvSpPr>
          <p:nvPr/>
        </p:nvSpPr>
        <p:spPr>
          <a:xfrm>
            <a:off x="415301" y="1151053"/>
            <a:ext cx="4550467" cy="511731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 smtClean="0">
                <a:solidFill>
                  <a:srgbClr val="000000"/>
                </a:solidFill>
              </a:rPr>
              <a:t>P[</a:t>
            </a:r>
            <a:r>
              <a:rPr lang="en-US" dirty="0" err="1" smtClean="0">
                <a:solidFill>
                  <a:srgbClr val="000000"/>
                </a:solidFill>
              </a:rPr>
              <a:t>Env</a:t>
            </a:r>
            <a:r>
              <a:rPr lang="en-US" dirty="0" smtClean="0">
                <a:solidFill>
                  <a:srgbClr val="000000"/>
                </a:solidFill>
              </a:rPr>
              <a:t> = Green | User = Jane]</a:t>
            </a:r>
          </a:p>
        </p:txBody>
      </p:sp>
      <p:cxnSp>
        <p:nvCxnSpPr>
          <p:cNvPr id="35" name="Straight Arrow Connector 34"/>
          <p:cNvCxnSpPr>
            <a:stCxn id="34" idx="2"/>
          </p:cNvCxnSpPr>
          <p:nvPr/>
        </p:nvCxnSpPr>
        <p:spPr>
          <a:xfrm>
            <a:off x="2690535" y="1662784"/>
            <a:ext cx="0" cy="1125979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Oval 28"/>
          <p:cNvSpPr/>
          <p:nvPr/>
        </p:nvSpPr>
        <p:spPr>
          <a:xfrm>
            <a:off x="2690535" y="2077969"/>
            <a:ext cx="308564" cy="324101"/>
          </a:xfrm>
          <a:prstGeom prst="ellipse">
            <a:avLst/>
          </a:prstGeom>
          <a:solidFill>
            <a:srgbClr val="00FF04"/>
          </a:solidFill>
          <a:ln>
            <a:solidFill>
              <a:srgbClr val="CCFFCC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Oval 2"/>
          <p:cNvSpPr/>
          <p:nvPr/>
        </p:nvSpPr>
        <p:spPr>
          <a:xfrm>
            <a:off x="7560591" y="4656389"/>
            <a:ext cx="1420793" cy="1058611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46800" rIns="36000" rtlCol="0" anchor="ctr"/>
          <a:lstStyle/>
          <a:p>
            <a:pPr algn="ctr"/>
            <a:r>
              <a:rPr lang="en-US" spc="-100" dirty="0" smtClean="0"/>
              <a:t>Time between transitions</a:t>
            </a:r>
            <a:endParaRPr lang="en-US" spc="-100" dirty="0"/>
          </a:p>
        </p:txBody>
      </p:sp>
      <p:sp>
        <p:nvSpPr>
          <p:cNvPr id="36" name="Oval 35"/>
          <p:cNvSpPr/>
          <p:nvPr/>
        </p:nvSpPr>
        <p:spPr>
          <a:xfrm>
            <a:off x="7770357" y="1504551"/>
            <a:ext cx="1420793" cy="1068362"/>
          </a:xfrm>
          <a:prstGeom prst="ellipse">
            <a:avLst/>
          </a:prstGeom>
          <a:solidFill>
            <a:srgbClr val="3366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46800" rIns="36000" rtlCol="0" anchor="ctr"/>
          <a:lstStyle/>
          <a:p>
            <a:pPr algn="ctr"/>
            <a:r>
              <a:rPr lang="en-US" spc="-100" dirty="0" smtClean="0"/>
              <a:t>Time between transitions</a:t>
            </a:r>
            <a:endParaRPr lang="en-US" spc="-100" dirty="0"/>
          </a:p>
        </p:txBody>
      </p:sp>
      <p:sp>
        <p:nvSpPr>
          <p:cNvPr id="37" name="Oval 36"/>
          <p:cNvSpPr/>
          <p:nvPr/>
        </p:nvSpPr>
        <p:spPr>
          <a:xfrm>
            <a:off x="6850195" y="377168"/>
            <a:ext cx="1420793" cy="989066"/>
          </a:xfrm>
          <a:prstGeom prst="ellipse">
            <a:avLst/>
          </a:prstGeom>
          <a:solidFill>
            <a:schemeClr val="bg2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46800" rIns="36000" rtlCol="0" anchor="ctr"/>
          <a:lstStyle/>
          <a:p>
            <a:pPr algn="ctr"/>
            <a:r>
              <a:rPr lang="en-US" spc="-100" dirty="0" smtClean="0"/>
              <a:t>Time between transitions</a:t>
            </a:r>
            <a:endParaRPr lang="en-US" spc="-100" dirty="0"/>
          </a:p>
        </p:txBody>
      </p:sp>
      <p:sp>
        <p:nvSpPr>
          <p:cNvPr id="38" name="Oval 37"/>
          <p:cNvSpPr/>
          <p:nvPr/>
        </p:nvSpPr>
        <p:spPr>
          <a:xfrm>
            <a:off x="4214472" y="3315540"/>
            <a:ext cx="1420793" cy="1110599"/>
          </a:xfrm>
          <a:prstGeom prst="ellipse">
            <a:avLst/>
          </a:prstGeom>
          <a:solidFill>
            <a:schemeClr val="accent4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46800" rIns="36000" rtlCol="0" anchor="ctr"/>
          <a:lstStyle/>
          <a:p>
            <a:pPr algn="ctr"/>
            <a:r>
              <a:rPr lang="en-US" spc="-100" dirty="0" smtClean="0"/>
              <a:t>Time between transitions</a:t>
            </a:r>
            <a:endParaRPr lang="en-US" spc="-100" dirty="0"/>
          </a:p>
        </p:txBody>
      </p:sp>
      <p:sp>
        <p:nvSpPr>
          <p:cNvPr id="5" name="TextBox 4"/>
          <p:cNvSpPr txBox="1"/>
          <p:nvPr/>
        </p:nvSpPr>
        <p:spPr>
          <a:xfrm>
            <a:off x="193314" y="3993096"/>
            <a:ext cx="31878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cs typeface="Gill Sans Light"/>
              </a:rPr>
              <a:t>Transition &amp; Time</a:t>
            </a:r>
            <a:endParaRPr lang="en-US" sz="2800" b="1" dirty="0"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3098493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 descr="Template_Env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0103" y="3576592"/>
            <a:ext cx="3096697" cy="189242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600" b="1" dirty="0" smtClean="0">
                <a:solidFill>
                  <a:schemeClr val="accent6">
                    <a:lumMod val="75000"/>
                  </a:schemeClr>
                </a:solidFill>
              </a:rPr>
              <a:t>Problem Definition</a:t>
            </a:r>
            <a:endParaRPr lang="en-US" sz="3600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14335" y="1353423"/>
            <a:ext cx="5184831" cy="4115595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Input:</a:t>
            </a:r>
          </a:p>
          <a:p>
            <a:pPr lvl="1"/>
            <a:r>
              <a:rPr lang="en-US" dirty="0" smtClean="0"/>
              <a:t>Large dataset of user trajectories from thousands of users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Output:</a:t>
            </a:r>
          </a:p>
          <a:p>
            <a:pPr lvl="1"/>
            <a:r>
              <a:rPr lang="en-US" dirty="0" smtClean="0"/>
              <a:t>Set of latent transition matrices</a:t>
            </a:r>
          </a:p>
          <a:p>
            <a:pPr lvl="1"/>
            <a:r>
              <a:rPr lang="en-US" dirty="0"/>
              <a:t>Set of user preferences over these </a:t>
            </a:r>
            <a:r>
              <a:rPr lang="en-US" dirty="0" smtClean="0"/>
              <a:t>matrices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That is:</a:t>
            </a:r>
          </a:p>
          <a:p>
            <a:pPr lvl="1"/>
            <a:r>
              <a:rPr lang="en-US" dirty="0" smtClean="0"/>
              <a:t>Interpretable and accurate</a:t>
            </a:r>
            <a:br>
              <a:rPr lang="en-US" dirty="0" smtClean="0"/>
            </a:br>
            <a:r>
              <a:rPr lang="en-US" dirty="0" smtClean="0">
                <a:solidFill>
                  <a:srgbClr val="FF0000"/>
                </a:solidFill>
              </a:rPr>
              <a:t>Alice will listen to ‘4’ </a:t>
            </a:r>
            <a:r>
              <a:rPr lang="en-US" dirty="0">
                <a:solidFill>
                  <a:srgbClr val="FF0000"/>
                </a:solidFill>
              </a:rPr>
              <a:t>n</a:t>
            </a:r>
            <a:r>
              <a:rPr lang="en-US" dirty="0" smtClean="0">
                <a:solidFill>
                  <a:srgbClr val="FF0000"/>
                </a:solidFill>
              </a:rPr>
              <a:t>ext!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DEBE3-ADDE-CC42-BB4F-117E68CD671E}" type="slidenum">
              <a:rPr lang="en-US" smtClean="0"/>
              <a:t>11</a:t>
            </a:fld>
            <a:endParaRPr lang="en-US"/>
          </a:p>
        </p:txBody>
      </p:sp>
      <p:sp>
        <p:nvSpPr>
          <p:cNvPr id="11" name="Right Arrow 10"/>
          <p:cNvSpPr/>
          <p:nvPr/>
        </p:nvSpPr>
        <p:spPr>
          <a:xfrm rot="5400000">
            <a:off x="6737435" y="2588261"/>
            <a:ext cx="822960" cy="822960"/>
          </a:xfrm>
          <a:prstGeom prst="rightArrow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6046175" y="1680894"/>
            <a:ext cx="707034" cy="707034"/>
          </a:xfrm>
          <a:prstGeom prst="ellipse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6910493" y="1680894"/>
            <a:ext cx="707034" cy="70703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13" name="Oval 12"/>
          <p:cNvSpPr/>
          <p:nvPr/>
        </p:nvSpPr>
        <p:spPr>
          <a:xfrm>
            <a:off x="7769927" y="1680894"/>
            <a:ext cx="707034" cy="707034"/>
          </a:xfrm>
          <a:prstGeom prst="ellipse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14" name="Oval 13"/>
          <p:cNvSpPr/>
          <p:nvPr/>
        </p:nvSpPr>
        <p:spPr>
          <a:xfrm>
            <a:off x="5998593" y="1327377"/>
            <a:ext cx="707034" cy="707034"/>
          </a:xfrm>
          <a:prstGeom prst="ellipse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5" name="Oval 14"/>
          <p:cNvSpPr/>
          <p:nvPr/>
        </p:nvSpPr>
        <p:spPr>
          <a:xfrm>
            <a:off x="6862911" y="1327377"/>
            <a:ext cx="707034" cy="707034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16" name="Oval 15"/>
          <p:cNvSpPr/>
          <p:nvPr/>
        </p:nvSpPr>
        <p:spPr>
          <a:xfrm>
            <a:off x="7722345" y="1327377"/>
            <a:ext cx="707034" cy="707034"/>
          </a:xfrm>
          <a:prstGeom prst="ellipse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7" name="Oval 16"/>
          <p:cNvSpPr/>
          <p:nvPr/>
        </p:nvSpPr>
        <p:spPr>
          <a:xfrm>
            <a:off x="5929885" y="947814"/>
            <a:ext cx="707034" cy="707034"/>
          </a:xfrm>
          <a:prstGeom prst="ellipse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18" name="Oval 17"/>
          <p:cNvSpPr/>
          <p:nvPr/>
        </p:nvSpPr>
        <p:spPr>
          <a:xfrm>
            <a:off x="6794203" y="947814"/>
            <a:ext cx="707034" cy="707034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19" name="Oval 18"/>
          <p:cNvSpPr/>
          <p:nvPr/>
        </p:nvSpPr>
        <p:spPr>
          <a:xfrm>
            <a:off x="7653637" y="947814"/>
            <a:ext cx="707034" cy="707034"/>
          </a:xfrm>
          <a:prstGeom prst="ellipse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cxnSp>
        <p:nvCxnSpPr>
          <p:cNvPr id="20" name="Straight Connector 19"/>
          <p:cNvCxnSpPr>
            <a:stCxn id="9" idx="6"/>
            <a:endCxn id="12" idx="2"/>
          </p:cNvCxnSpPr>
          <p:nvPr/>
        </p:nvCxnSpPr>
        <p:spPr>
          <a:xfrm>
            <a:off x="6753209" y="2034411"/>
            <a:ext cx="157284" cy="0"/>
          </a:xfrm>
          <a:prstGeom prst="line">
            <a:avLst/>
          </a:prstGeom>
          <a:ln>
            <a:solidFill>
              <a:srgbClr val="000000"/>
            </a:solidFill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12" idx="6"/>
            <a:endCxn id="13" idx="2"/>
          </p:cNvCxnSpPr>
          <p:nvPr/>
        </p:nvCxnSpPr>
        <p:spPr>
          <a:xfrm>
            <a:off x="7617527" y="2034411"/>
            <a:ext cx="152400" cy="0"/>
          </a:xfrm>
          <a:prstGeom prst="line">
            <a:avLst/>
          </a:prstGeom>
          <a:ln>
            <a:solidFill>
              <a:srgbClr val="000000"/>
            </a:solidFill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14" idx="6"/>
            <a:endCxn id="15" idx="2"/>
          </p:cNvCxnSpPr>
          <p:nvPr/>
        </p:nvCxnSpPr>
        <p:spPr>
          <a:xfrm>
            <a:off x="6705627" y="1680894"/>
            <a:ext cx="157284" cy="0"/>
          </a:xfrm>
          <a:prstGeom prst="line">
            <a:avLst/>
          </a:prstGeom>
          <a:ln>
            <a:solidFill>
              <a:srgbClr val="000000"/>
            </a:solidFill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7577437" y="1680894"/>
            <a:ext cx="152400" cy="0"/>
          </a:xfrm>
          <a:prstGeom prst="line">
            <a:avLst/>
          </a:prstGeom>
          <a:ln>
            <a:solidFill>
              <a:srgbClr val="000000"/>
            </a:solidFill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7" idx="6"/>
            <a:endCxn id="18" idx="2"/>
          </p:cNvCxnSpPr>
          <p:nvPr/>
        </p:nvCxnSpPr>
        <p:spPr>
          <a:xfrm>
            <a:off x="6636919" y="1301331"/>
            <a:ext cx="157284" cy="0"/>
          </a:xfrm>
          <a:prstGeom prst="line">
            <a:avLst/>
          </a:prstGeom>
          <a:ln>
            <a:solidFill>
              <a:srgbClr val="000000"/>
            </a:solidFill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8" idx="6"/>
            <a:endCxn id="19" idx="2"/>
          </p:cNvCxnSpPr>
          <p:nvPr/>
        </p:nvCxnSpPr>
        <p:spPr>
          <a:xfrm>
            <a:off x="7501237" y="1301331"/>
            <a:ext cx="152400" cy="0"/>
          </a:xfrm>
          <a:prstGeom prst="line">
            <a:avLst/>
          </a:prstGeom>
          <a:ln>
            <a:solidFill>
              <a:srgbClr val="000000"/>
            </a:solidFill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50442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61800"/>
            <a:ext cx="8229600" cy="952500"/>
          </a:xfrm>
        </p:spPr>
        <p:txBody>
          <a:bodyPr>
            <a:normAutofit/>
          </a:bodyPr>
          <a:lstStyle/>
          <a:p>
            <a:pPr algn="r"/>
            <a:r>
              <a:rPr lang="en-US" sz="3600" b="1" dirty="0" smtClean="0">
                <a:solidFill>
                  <a:schemeClr val="accent6">
                    <a:lumMod val="75000"/>
                  </a:schemeClr>
                </a:solidFill>
              </a:rPr>
              <a:t>Defining the Model</a:t>
            </a:r>
            <a:endParaRPr lang="en-US" sz="36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DEBE3-ADDE-CC42-BB4F-117E68CD671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9599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7397699"/>
              </p:ext>
            </p:extLst>
          </p:nvPr>
        </p:nvGraphicFramePr>
        <p:xfrm>
          <a:off x="4604860" y="2981845"/>
          <a:ext cx="3312690" cy="22187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62538"/>
                <a:gridCol w="662538"/>
                <a:gridCol w="662538"/>
                <a:gridCol w="662538"/>
                <a:gridCol w="662538"/>
              </a:tblGrid>
              <a:tr h="554675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61404" marR="61404" marT="30702" marB="30702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61404" marR="61404" marT="30702" marB="30702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61404" marR="61404" marT="30702" marB="30702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61404" marR="61404" marT="30702" marB="30702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sz="1200" dirty="0" smtClean="0"/>
                        <a:t>…</a:t>
                      </a:r>
                      <a:endParaRPr lang="en-US" sz="1200" dirty="0"/>
                    </a:p>
                  </a:txBody>
                  <a:tcPr marL="61404" marR="61404" marT="30702" marB="30702" anchor="ctr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554675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61404" marR="61404" marT="30702" marB="30702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rgbClr val="FFFFFF"/>
                          </a:solidFill>
                        </a:rPr>
                        <a:t>.45</a:t>
                      </a:r>
                      <a:endParaRPr lang="en-US" sz="1200" b="1" dirty="0">
                        <a:solidFill>
                          <a:srgbClr val="FFFFFF"/>
                        </a:solidFill>
                      </a:endParaRPr>
                    </a:p>
                  </a:txBody>
                  <a:tcPr marL="61404" marR="61404" marT="30702" marB="30702" anchor="ctr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rgbClr val="FFFFFF"/>
                          </a:solidFill>
                        </a:rPr>
                        <a:t>.35</a:t>
                      </a:r>
                      <a:endParaRPr lang="en-US" sz="1200" b="1" dirty="0">
                        <a:solidFill>
                          <a:srgbClr val="FFFFFF"/>
                        </a:solidFill>
                      </a:endParaRPr>
                    </a:p>
                  </a:txBody>
                  <a:tcPr marL="61404" marR="61404" marT="30702" marB="30702" anchor="ctr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rgbClr val="FFFFFF"/>
                          </a:solidFill>
                        </a:rPr>
                        <a:t>.1</a:t>
                      </a:r>
                      <a:endParaRPr lang="en-US" sz="1200" b="1" dirty="0">
                        <a:solidFill>
                          <a:srgbClr val="FFFFFF"/>
                        </a:solidFill>
                      </a:endParaRPr>
                    </a:p>
                  </a:txBody>
                  <a:tcPr marL="61404" marR="61404" marT="30702" marB="30702" anchor="ctr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sz="1200" b="1" dirty="0" smtClean="0">
                          <a:solidFill>
                            <a:srgbClr val="FFFFFF"/>
                          </a:solidFill>
                        </a:rPr>
                        <a:t>…</a:t>
                      </a:r>
                      <a:endParaRPr lang="en-US" sz="1200" b="1" dirty="0">
                        <a:solidFill>
                          <a:srgbClr val="FFFFFF"/>
                        </a:solidFill>
                      </a:endParaRPr>
                    </a:p>
                  </a:txBody>
                  <a:tcPr marL="61404" marR="61404" marT="30702" marB="30702" anchor="ctr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0FF"/>
                    </a:solidFill>
                  </a:tcPr>
                </a:tc>
              </a:tr>
              <a:tr h="554675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61404" marR="61404" marT="30702" marB="30702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.50</a:t>
                      </a:r>
                      <a:endParaRPr lang="en-US" sz="1200" b="1" dirty="0"/>
                    </a:p>
                  </a:txBody>
                  <a:tcPr marL="61404" marR="61404" marT="30702" marB="30702" anchor="ctr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.025</a:t>
                      </a:r>
                      <a:endParaRPr lang="en-US" sz="1200" b="1" dirty="0"/>
                    </a:p>
                  </a:txBody>
                  <a:tcPr marL="61404" marR="61404" marT="30702" marB="30702" anchor="ctr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.025</a:t>
                      </a:r>
                      <a:endParaRPr lang="en-US" sz="1200" b="1" dirty="0"/>
                    </a:p>
                  </a:txBody>
                  <a:tcPr marL="61404" marR="61404" marT="30702" marB="30702" anchor="ctr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sz="1200" b="1" dirty="0" smtClean="0"/>
                        <a:t>...</a:t>
                      </a:r>
                      <a:endParaRPr lang="en-US" sz="1200" b="1" dirty="0"/>
                    </a:p>
                  </a:txBody>
                  <a:tcPr marL="61404" marR="61404" marT="30702" marB="30702" anchor="ctr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554675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61404" marR="61404" marT="30702" marB="30702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.3</a:t>
                      </a:r>
                      <a:endParaRPr lang="en-US" sz="1200" b="1" dirty="0"/>
                    </a:p>
                  </a:txBody>
                  <a:tcPr marL="61404" marR="61404" marT="30702" marB="30702" anchor="ctr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.3</a:t>
                      </a:r>
                      <a:endParaRPr lang="en-US" sz="1200" b="1" dirty="0"/>
                    </a:p>
                  </a:txBody>
                  <a:tcPr marL="61404" marR="61404" marT="30702" marB="30702" anchor="ctr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.3</a:t>
                      </a:r>
                      <a:endParaRPr lang="en-US" sz="1200" b="1" dirty="0"/>
                    </a:p>
                  </a:txBody>
                  <a:tcPr marL="61404" marR="61404" marT="30702" marB="30702" anchor="ctr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sz="1200" b="1" dirty="0" smtClean="0"/>
                        <a:t>…</a:t>
                      </a:r>
                      <a:endParaRPr lang="en-US" sz="1200" b="1" dirty="0"/>
                    </a:p>
                  </a:txBody>
                  <a:tcPr marL="61404" marR="61404" marT="30702" marB="30702" anchor="ctr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600" b="1" dirty="0" smtClean="0">
                <a:solidFill>
                  <a:schemeClr val="accent6">
                    <a:lumMod val="75000"/>
                  </a:schemeClr>
                </a:solidFill>
              </a:rPr>
              <a:t>How many </a:t>
            </a:r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T</a:t>
            </a:r>
            <a:r>
              <a:rPr lang="en-US" sz="3600" b="1" dirty="0" smtClean="0">
                <a:solidFill>
                  <a:schemeClr val="accent6">
                    <a:lumMod val="75000"/>
                  </a:schemeClr>
                </a:solidFill>
              </a:rPr>
              <a:t>ransition Matrices?</a:t>
            </a:r>
            <a:endParaRPr lang="en-US" sz="36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282768"/>
            <a:ext cx="8229600" cy="3860732"/>
          </a:xfrm>
        </p:spPr>
        <p:txBody>
          <a:bodyPr>
            <a:normAutofit/>
          </a:bodyPr>
          <a:lstStyle/>
          <a:p>
            <a:pPr>
              <a:lnSpc>
                <a:spcPct val="140000"/>
              </a:lnSpc>
            </a:pPr>
            <a:r>
              <a:rPr lang="en-US" dirty="0" smtClean="0"/>
              <a:t>We Use a Bayesian Nonparametric Model</a:t>
            </a:r>
          </a:p>
          <a:p>
            <a:pPr lvl="1">
              <a:lnSpc>
                <a:spcPct val="140000"/>
              </a:lnSpc>
            </a:pPr>
            <a:r>
              <a:rPr lang="en-US" sz="2400" dirty="0" smtClean="0">
                <a:solidFill>
                  <a:srgbClr val="000000"/>
                </a:solidFill>
              </a:rPr>
              <a:t>Learned from the data</a:t>
            </a:r>
            <a:endParaRPr lang="en-US" sz="2400" dirty="0">
              <a:solidFill>
                <a:srgbClr val="000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EC58F-BF7A-4EF3-B112-69AFCD9914F6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6" name="Picture 5" descr="user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3724" y="4148114"/>
            <a:ext cx="394725" cy="394725"/>
          </a:xfrm>
          <a:prstGeom prst="rect">
            <a:avLst/>
          </a:prstGeom>
        </p:spPr>
      </p:pic>
      <p:pic>
        <p:nvPicPr>
          <p:cNvPr id="7" name="Picture 6" descr="user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3724" y="3574423"/>
            <a:ext cx="385904" cy="385904"/>
          </a:xfrm>
          <a:prstGeom prst="rect">
            <a:avLst/>
          </a:prstGeom>
        </p:spPr>
      </p:pic>
      <p:pic>
        <p:nvPicPr>
          <p:cNvPr id="8" name="Picture 7" descr="user2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3724" y="4690694"/>
            <a:ext cx="397853" cy="397853"/>
          </a:xfrm>
          <a:prstGeom prst="rect">
            <a:avLst/>
          </a:prstGeom>
        </p:spPr>
      </p:pic>
      <p:sp>
        <p:nvSpPr>
          <p:cNvPr id="10" name="Oval 9"/>
          <p:cNvSpPr/>
          <p:nvPr/>
        </p:nvSpPr>
        <p:spPr>
          <a:xfrm>
            <a:off x="5443051" y="3079479"/>
            <a:ext cx="308564" cy="324101"/>
          </a:xfrm>
          <a:prstGeom prst="ellipse">
            <a:avLst/>
          </a:prstGeom>
          <a:solidFill>
            <a:srgbClr val="0011FF"/>
          </a:solidFill>
          <a:ln>
            <a:solidFill>
              <a:srgbClr val="0011F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6110960" y="3079479"/>
            <a:ext cx="308564" cy="32410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6790134" y="3079479"/>
            <a:ext cx="308564" cy="324101"/>
          </a:xfrm>
          <a:prstGeom prst="ellipse">
            <a:avLst/>
          </a:prstGeom>
          <a:solidFill>
            <a:srgbClr val="00FF04"/>
          </a:solidFill>
          <a:ln>
            <a:solidFill>
              <a:srgbClr val="00FF04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14149" y="3006998"/>
            <a:ext cx="2658177" cy="2554545"/>
          </a:xfrm>
          <a:prstGeom prst="rect">
            <a:avLst/>
          </a:prstGeom>
          <a:solidFill>
            <a:srgbClr val="008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109728" lvl="0">
              <a:spcBef>
                <a:spcPts val="400"/>
              </a:spcBef>
              <a:buClr>
                <a:srgbClr val="2C7C9F"/>
              </a:buClr>
              <a:buSzPct val="68000"/>
            </a:pPr>
            <a:r>
              <a:rPr lang="en-US" sz="3200" b="1" dirty="0" err="1" smtClean="0">
                <a:solidFill>
                  <a:schemeClr val="bg1"/>
                </a:solidFill>
                <a:latin typeface="Gill Sans Light"/>
                <a:cs typeface="Gill Sans Light"/>
              </a:rPr>
              <a:t>Dirichlet</a:t>
            </a:r>
            <a:r>
              <a:rPr lang="en-US" sz="3200" b="1" dirty="0" smtClean="0">
                <a:solidFill>
                  <a:schemeClr val="bg1"/>
                </a:solidFill>
                <a:latin typeface="Gill Sans Light"/>
                <a:cs typeface="Gill Sans Light"/>
              </a:rPr>
              <a:t> </a:t>
            </a:r>
            <a:r>
              <a:rPr lang="en-US" sz="3200" b="1" dirty="0">
                <a:solidFill>
                  <a:schemeClr val="bg1"/>
                </a:solidFill>
                <a:latin typeface="Gill Sans Light"/>
                <a:cs typeface="Gill Sans Light"/>
              </a:rPr>
              <a:t>p</a:t>
            </a:r>
            <a:r>
              <a:rPr lang="en-US" sz="3200" b="1" dirty="0" smtClean="0">
                <a:solidFill>
                  <a:schemeClr val="bg1"/>
                </a:solidFill>
                <a:latin typeface="Gill Sans Light"/>
                <a:cs typeface="Gill Sans Light"/>
              </a:rPr>
              <a:t>rocess prior over </a:t>
            </a:r>
            <a:r>
              <a:rPr lang="en-US" sz="3200" b="1" dirty="0">
                <a:solidFill>
                  <a:schemeClr val="bg1"/>
                </a:solidFill>
                <a:latin typeface="Gill Sans Light"/>
                <a:cs typeface="Gill Sans Light"/>
              </a:rPr>
              <a:t>u</a:t>
            </a:r>
            <a:r>
              <a:rPr lang="en-US" sz="3200" b="1" dirty="0" smtClean="0">
                <a:solidFill>
                  <a:schemeClr val="bg1"/>
                </a:solidFill>
                <a:latin typeface="Gill Sans Light"/>
                <a:cs typeface="Gill Sans Light"/>
              </a:rPr>
              <a:t>ser </a:t>
            </a:r>
            <a:r>
              <a:rPr lang="en-US" sz="3200" b="1" dirty="0">
                <a:solidFill>
                  <a:schemeClr val="bg1"/>
                </a:solidFill>
                <a:latin typeface="Gill Sans Light"/>
                <a:cs typeface="Gill Sans Light"/>
              </a:rPr>
              <a:t>p</a:t>
            </a:r>
            <a:r>
              <a:rPr lang="en-US" sz="3200" b="1" dirty="0" smtClean="0">
                <a:solidFill>
                  <a:schemeClr val="bg1"/>
                </a:solidFill>
                <a:latin typeface="Gill Sans Light"/>
                <a:cs typeface="Gill Sans Light"/>
              </a:rPr>
              <a:t>reference vector (rows)</a:t>
            </a:r>
            <a:endParaRPr lang="en-US" sz="3200" b="1" dirty="0">
              <a:solidFill>
                <a:schemeClr val="bg1"/>
              </a:solidFill>
              <a:latin typeface="Gill Sans Light"/>
              <a:cs typeface="Gill Sans Light"/>
            </a:endParaRPr>
          </a:p>
        </p:txBody>
      </p:sp>
      <p:cxnSp>
        <p:nvCxnSpPr>
          <p:cNvPr id="15" name="Straight Connector 14"/>
          <p:cNvCxnSpPr>
            <a:stCxn id="14" idx="3"/>
          </p:cNvCxnSpPr>
          <p:nvPr/>
        </p:nvCxnSpPr>
        <p:spPr>
          <a:xfrm flipV="1">
            <a:off x="3072326" y="3817478"/>
            <a:ext cx="1621398" cy="466793"/>
          </a:xfrm>
          <a:prstGeom prst="line">
            <a:avLst/>
          </a:prstGeom>
          <a:ln>
            <a:solidFill>
              <a:schemeClr val="tx1"/>
            </a:solidFill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14" idx="3"/>
          </p:cNvCxnSpPr>
          <p:nvPr/>
        </p:nvCxnSpPr>
        <p:spPr>
          <a:xfrm flipV="1">
            <a:off x="3072326" y="4148114"/>
            <a:ext cx="1532534" cy="136157"/>
          </a:xfrm>
          <a:prstGeom prst="line">
            <a:avLst/>
          </a:prstGeom>
          <a:ln>
            <a:solidFill>
              <a:schemeClr val="tx1"/>
            </a:solidFill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14" idx="3"/>
          </p:cNvCxnSpPr>
          <p:nvPr/>
        </p:nvCxnSpPr>
        <p:spPr>
          <a:xfrm>
            <a:off x="3072326" y="4284271"/>
            <a:ext cx="1621398" cy="406423"/>
          </a:xfrm>
          <a:prstGeom prst="line">
            <a:avLst/>
          </a:prstGeom>
          <a:ln>
            <a:solidFill>
              <a:schemeClr val="tx1"/>
            </a:solidFill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8434775" y="292652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9396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4" presetClass="entr" presetSubtype="1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3" grpId="0"/>
      <p:bldP spid="10" grpId="0" animBg="1"/>
      <p:bldP spid="11" grpId="0" animBg="1"/>
      <p:bldP spid="13" grpId="0" animBg="1"/>
      <p:bldP spid="14" grpId="0" animBg="1"/>
      <p:bldP spid="2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600" b="1" dirty="0" smtClean="0">
                <a:solidFill>
                  <a:schemeClr val="accent6">
                    <a:lumMod val="75000"/>
                  </a:schemeClr>
                </a:solidFill>
              </a:rPr>
              <a:t>Decomposing User Trajectories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466576" y="3215918"/>
            <a:ext cx="2430786" cy="1324749"/>
            <a:chOff x="358403" y="4103482"/>
            <a:chExt cx="2430786" cy="1324749"/>
          </a:xfrm>
        </p:grpSpPr>
        <p:sp>
          <p:nvSpPr>
            <p:cNvPr id="8" name="Oval 7"/>
            <p:cNvSpPr/>
            <p:nvPr/>
          </p:nvSpPr>
          <p:spPr>
            <a:xfrm>
              <a:off x="358403" y="4103482"/>
              <a:ext cx="707034" cy="707034"/>
            </a:xfrm>
            <a:prstGeom prst="ellipse">
              <a:avLst/>
            </a:prstGeom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1222721" y="4103482"/>
              <a:ext cx="707034" cy="707034"/>
            </a:xfrm>
            <a:prstGeom prst="ellipse">
              <a:avLst/>
            </a:prstGeom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2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2082155" y="4103482"/>
              <a:ext cx="707034" cy="707034"/>
            </a:xfrm>
            <a:prstGeom prst="ellipse">
              <a:avLst/>
            </a:prstGeom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3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1" name="Straight Connector 10"/>
            <p:cNvCxnSpPr>
              <a:stCxn id="8" idx="6"/>
              <a:endCxn id="9" idx="2"/>
            </p:cNvCxnSpPr>
            <p:nvPr/>
          </p:nvCxnSpPr>
          <p:spPr>
            <a:xfrm>
              <a:off x="1065437" y="4456999"/>
              <a:ext cx="157284" cy="0"/>
            </a:xfrm>
            <a:prstGeom prst="line">
              <a:avLst/>
            </a:prstGeom>
            <a:ln>
              <a:solidFill>
                <a:srgbClr val="000000"/>
              </a:solidFill>
              <a:tailEnd type="triangle" w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>
              <a:stCxn id="9" idx="6"/>
              <a:endCxn id="10" idx="2"/>
            </p:cNvCxnSpPr>
            <p:nvPr/>
          </p:nvCxnSpPr>
          <p:spPr>
            <a:xfrm>
              <a:off x="1929755" y="4456999"/>
              <a:ext cx="152400" cy="0"/>
            </a:xfrm>
            <a:prstGeom prst="line">
              <a:avLst/>
            </a:prstGeom>
            <a:ln>
              <a:solidFill>
                <a:srgbClr val="000000"/>
              </a:solidFill>
              <a:tailEnd type="triangle" w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12"/>
            <p:cNvSpPr/>
            <p:nvPr/>
          </p:nvSpPr>
          <p:spPr>
            <a:xfrm>
              <a:off x="897698" y="5058899"/>
              <a:ext cx="65004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 smtClean="0">
                  <a:latin typeface="Times New Roman"/>
                  <a:cs typeface="Times New Roman"/>
                </a:rPr>
                <a:t>2min</a:t>
              </a:r>
              <a:endParaRPr lang="en-US" dirty="0">
                <a:latin typeface="Times New Roman"/>
                <a:cs typeface="Times New Roman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734751" y="5058899"/>
              <a:ext cx="65004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 smtClean="0">
                  <a:latin typeface="Times New Roman"/>
                  <a:cs typeface="Times New Roman"/>
                </a:rPr>
                <a:t>1min</a:t>
              </a:r>
              <a:endParaRPr lang="en-US" dirty="0">
                <a:latin typeface="Times New Roman"/>
                <a:cs typeface="Times New Roman"/>
              </a:endParaRPr>
            </a:p>
          </p:txBody>
        </p:sp>
        <p:sp>
          <p:nvSpPr>
            <p:cNvPr id="15" name="Left Brace 14"/>
            <p:cNvSpPr/>
            <p:nvPr/>
          </p:nvSpPr>
          <p:spPr>
            <a:xfrm rot="16200000">
              <a:off x="1040400" y="4711063"/>
              <a:ext cx="292256" cy="491162"/>
            </a:xfrm>
            <a:prstGeom prst="leftBrac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Left Brace 15"/>
            <p:cNvSpPr/>
            <p:nvPr/>
          </p:nvSpPr>
          <p:spPr>
            <a:xfrm rot="16200000">
              <a:off x="1850389" y="4711063"/>
              <a:ext cx="292256" cy="491162"/>
            </a:xfrm>
            <a:prstGeom prst="leftBrac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3221691" y="3215918"/>
            <a:ext cx="1571352" cy="1324749"/>
            <a:chOff x="358403" y="4103482"/>
            <a:chExt cx="1571352" cy="1324749"/>
          </a:xfrm>
        </p:grpSpPr>
        <p:sp>
          <p:nvSpPr>
            <p:cNvPr id="19" name="Oval 18"/>
            <p:cNvSpPr/>
            <p:nvPr/>
          </p:nvSpPr>
          <p:spPr>
            <a:xfrm>
              <a:off x="358403" y="4103482"/>
              <a:ext cx="707034" cy="707034"/>
            </a:xfrm>
            <a:prstGeom prst="ellipse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6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" name="Oval 19"/>
            <p:cNvSpPr/>
            <p:nvPr/>
          </p:nvSpPr>
          <p:spPr>
            <a:xfrm>
              <a:off x="1222721" y="4103482"/>
              <a:ext cx="707034" cy="707034"/>
            </a:xfrm>
            <a:prstGeom prst="ellipse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5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22" name="Straight Connector 21"/>
            <p:cNvCxnSpPr>
              <a:stCxn id="19" idx="6"/>
              <a:endCxn id="20" idx="2"/>
            </p:cNvCxnSpPr>
            <p:nvPr/>
          </p:nvCxnSpPr>
          <p:spPr>
            <a:xfrm>
              <a:off x="1065437" y="4456999"/>
              <a:ext cx="157284" cy="0"/>
            </a:xfrm>
            <a:prstGeom prst="line">
              <a:avLst/>
            </a:prstGeom>
            <a:ln>
              <a:solidFill>
                <a:srgbClr val="000000"/>
              </a:solidFill>
              <a:tailEnd type="triangle" w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897698" y="5058899"/>
              <a:ext cx="65004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 smtClean="0">
                  <a:latin typeface="Times New Roman"/>
                  <a:cs typeface="Times New Roman"/>
                </a:rPr>
                <a:t>5min</a:t>
              </a:r>
              <a:endParaRPr lang="en-US" dirty="0">
                <a:latin typeface="Times New Roman"/>
                <a:cs typeface="Times New Roman"/>
              </a:endParaRPr>
            </a:p>
          </p:txBody>
        </p:sp>
        <p:sp>
          <p:nvSpPr>
            <p:cNvPr id="26" name="Left Brace 25"/>
            <p:cNvSpPr/>
            <p:nvPr/>
          </p:nvSpPr>
          <p:spPr>
            <a:xfrm rot="16200000">
              <a:off x="1040400" y="4711063"/>
              <a:ext cx="292256" cy="491162"/>
            </a:xfrm>
            <a:prstGeom prst="leftBrac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5514207" y="3215918"/>
            <a:ext cx="2430786" cy="1324749"/>
            <a:chOff x="358403" y="4103482"/>
            <a:chExt cx="2430786" cy="1324749"/>
          </a:xfrm>
        </p:grpSpPr>
        <p:sp>
          <p:nvSpPr>
            <p:cNvPr id="30" name="Oval 29"/>
            <p:cNvSpPr/>
            <p:nvPr/>
          </p:nvSpPr>
          <p:spPr>
            <a:xfrm>
              <a:off x="358403" y="4103482"/>
              <a:ext cx="707034" cy="707034"/>
            </a:xfrm>
            <a:prstGeom prst="ellipse">
              <a:avLst/>
            </a:pr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31" name="Oval 30"/>
            <p:cNvSpPr/>
            <p:nvPr/>
          </p:nvSpPr>
          <p:spPr>
            <a:xfrm>
              <a:off x="1222721" y="4103482"/>
              <a:ext cx="707034" cy="707034"/>
            </a:xfrm>
            <a:prstGeom prst="ellipse">
              <a:avLst/>
            </a:pr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10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2" name="Oval 31"/>
            <p:cNvSpPr/>
            <p:nvPr/>
          </p:nvSpPr>
          <p:spPr>
            <a:xfrm>
              <a:off x="2082155" y="4103482"/>
              <a:ext cx="707034" cy="707034"/>
            </a:xfrm>
            <a:prstGeom prst="ellipse">
              <a:avLst/>
            </a:pr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12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33" name="Straight Connector 32"/>
            <p:cNvCxnSpPr>
              <a:stCxn id="30" idx="6"/>
              <a:endCxn id="31" idx="2"/>
            </p:cNvCxnSpPr>
            <p:nvPr/>
          </p:nvCxnSpPr>
          <p:spPr>
            <a:xfrm>
              <a:off x="1065437" y="4456999"/>
              <a:ext cx="157284" cy="0"/>
            </a:xfrm>
            <a:prstGeom prst="line">
              <a:avLst/>
            </a:prstGeom>
            <a:ln>
              <a:solidFill>
                <a:srgbClr val="000000"/>
              </a:solidFill>
              <a:tailEnd type="triangle" w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>
              <a:stCxn id="31" idx="6"/>
              <a:endCxn id="32" idx="2"/>
            </p:cNvCxnSpPr>
            <p:nvPr/>
          </p:nvCxnSpPr>
          <p:spPr>
            <a:xfrm>
              <a:off x="1929755" y="4456999"/>
              <a:ext cx="152400" cy="0"/>
            </a:xfrm>
            <a:prstGeom prst="line">
              <a:avLst/>
            </a:prstGeom>
            <a:ln>
              <a:solidFill>
                <a:srgbClr val="000000"/>
              </a:solidFill>
              <a:tailEnd type="triangle" w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Rectangle 34"/>
            <p:cNvSpPr/>
            <p:nvPr/>
          </p:nvSpPr>
          <p:spPr>
            <a:xfrm>
              <a:off x="897698" y="5058899"/>
              <a:ext cx="65004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 smtClean="0">
                  <a:latin typeface="Times New Roman"/>
                  <a:cs typeface="Times New Roman"/>
                </a:rPr>
                <a:t>1min</a:t>
              </a:r>
              <a:endParaRPr lang="en-US" dirty="0">
                <a:latin typeface="Times New Roman"/>
                <a:cs typeface="Times New Roman"/>
              </a:endParaRP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1734751" y="5058899"/>
              <a:ext cx="65004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 smtClean="0">
                  <a:latin typeface="Times New Roman"/>
                  <a:cs typeface="Times New Roman"/>
                </a:rPr>
                <a:t>2min</a:t>
              </a:r>
              <a:endParaRPr lang="en-US" dirty="0">
                <a:latin typeface="Times New Roman"/>
                <a:cs typeface="Times New Roman"/>
              </a:endParaRPr>
            </a:p>
          </p:txBody>
        </p:sp>
        <p:sp>
          <p:nvSpPr>
            <p:cNvPr id="37" name="Left Brace 36"/>
            <p:cNvSpPr/>
            <p:nvPr/>
          </p:nvSpPr>
          <p:spPr>
            <a:xfrm rot="16200000">
              <a:off x="1040400" y="4711063"/>
              <a:ext cx="292256" cy="491162"/>
            </a:xfrm>
            <a:prstGeom prst="leftBrac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Left Brace 37"/>
            <p:cNvSpPr/>
            <p:nvPr/>
          </p:nvSpPr>
          <p:spPr>
            <a:xfrm rot="16200000">
              <a:off x="1850389" y="4711063"/>
              <a:ext cx="292256" cy="491162"/>
            </a:xfrm>
            <a:prstGeom prst="leftBrac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9" name="Straight Connector 38"/>
          <p:cNvCxnSpPr>
            <a:stCxn id="10" idx="6"/>
          </p:cNvCxnSpPr>
          <p:nvPr/>
        </p:nvCxnSpPr>
        <p:spPr>
          <a:xfrm flipV="1">
            <a:off x="2897362" y="3565443"/>
            <a:ext cx="308853" cy="3992"/>
          </a:xfrm>
          <a:prstGeom prst="line">
            <a:avLst/>
          </a:prstGeom>
          <a:ln w="38100" cmpd="sng">
            <a:solidFill>
              <a:srgbClr val="FF0000"/>
            </a:solidFill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4793043" y="3565443"/>
            <a:ext cx="721164" cy="0"/>
          </a:xfrm>
          <a:prstGeom prst="line">
            <a:avLst/>
          </a:prstGeom>
          <a:ln>
            <a:solidFill>
              <a:srgbClr val="000000"/>
            </a:solidFill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49" name="Table 4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9540481"/>
              </p:ext>
            </p:extLst>
          </p:nvPr>
        </p:nvGraphicFramePr>
        <p:xfrm>
          <a:off x="533983" y="1243094"/>
          <a:ext cx="3312690" cy="11093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62538"/>
                <a:gridCol w="662538"/>
                <a:gridCol w="662538"/>
                <a:gridCol w="662538"/>
                <a:gridCol w="662538"/>
              </a:tblGrid>
              <a:tr h="554675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61404" marR="61404" marT="30702" marB="30702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61404" marR="61404" marT="30702" marB="30702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61404" marR="61404" marT="30702" marB="30702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61404" marR="61404" marT="30702" marB="30702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61404" marR="61404" marT="30702" marB="30702" anchor="ctr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554675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61404" marR="61404" marT="30702" marB="30702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/>
                        <a:t>.3</a:t>
                      </a:r>
                      <a:endParaRPr lang="en-US" sz="1800" b="1" dirty="0"/>
                    </a:p>
                  </a:txBody>
                  <a:tcPr marL="61404" marR="61404" marT="30702" marB="30702" anchor="ctr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/>
                        <a:t>.4</a:t>
                      </a:r>
                      <a:endParaRPr lang="en-US" sz="1800" b="1" dirty="0"/>
                    </a:p>
                  </a:txBody>
                  <a:tcPr marL="61404" marR="61404" marT="30702" marB="30702" anchor="ctr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/>
                        <a:t>.25</a:t>
                      </a:r>
                      <a:endParaRPr lang="en-US" sz="1800" b="1" dirty="0"/>
                    </a:p>
                  </a:txBody>
                  <a:tcPr marL="61404" marR="61404" marT="30702" marB="30702" anchor="ctr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sz="1600" b="1" dirty="0" smtClean="0"/>
                        <a:t>.05</a:t>
                      </a:r>
                      <a:endParaRPr lang="en-US" sz="1600" b="1" dirty="0"/>
                    </a:p>
                  </a:txBody>
                  <a:tcPr marL="61404" marR="61404" marT="30702" marB="30702" anchor="ctr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pic>
        <p:nvPicPr>
          <p:cNvPr id="51" name="Picture 50" descr="use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47" y="1835672"/>
            <a:ext cx="385904" cy="385904"/>
          </a:xfrm>
          <a:prstGeom prst="rect">
            <a:avLst/>
          </a:prstGeom>
        </p:spPr>
      </p:pic>
      <p:sp>
        <p:nvSpPr>
          <p:cNvPr id="53" name="Oval 52"/>
          <p:cNvSpPr/>
          <p:nvPr/>
        </p:nvSpPr>
        <p:spPr>
          <a:xfrm>
            <a:off x="1372174" y="1340728"/>
            <a:ext cx="308564" cy="324101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4" name="Oval 53"/>
          <p:cNvSpPr/>
          <p:nvPr/>
        </p:nvSpPr>
        <p:spPr>
          <a:xfrm>
            <a:off x="2040083" y="1340728"/>
            <a:ext cx="308564" cy="324101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5" name="Oval 54"/>
          <p:cNvSpPr/>
          <p:nvPr/>
        </p:nvSpPr>
        <p:spPr>
          <a:xfrm>
            <a:off x="2719257" y="1340728"/>
            <a:ext cx="308564" cy="324101"/>
          </a:xfrm>
          <a:prstGeom prst="ellipse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10384037" y="37761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8" name="Oval 57"/>
          <p:cNvSpPr/>
          <p:nvPr/>
        </p:nvSpPr>
        <p:spPr>
          <a:xfrm>
            <a:off x="3362019" y="1340728"/>
            <a:ext cx="308564" cy="324101"/>
          </a:xfrm>
          <a:prstGeom prst="ellipse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1" name="Left Brace 60"/>
          <p:cNvSpPr/>
          <p:nvPr/>
        </p:nvSpPr>
        <p:spPr>
          <a:xfrm rot="16200000">
            <a:off x="4907093" y="3661137"/>
            <a:ext cx="567203" cy="1066136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2663500" y="4837836"/>
            <a:ext cx="6480500" cy="584776"/>
          </a:xfrm>
          <a:prstGeom prst="rect">
            <a:avLst/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109728" lvl="0">
              <a:spcBef>
                <a:spcPts val="400"/>
              </a:spcBef>
              <a:buClr>
                <a:srgbClr val="2C7C9F"/>
              </a:buClr>
              <a:buSzPct val="68000"/>
            </a:pPr>
            <a:r>
              <a:rPr lang="en-US" sz="3200" dirty="0" smtClean="0">
                <a:solidFill>
                  <a:srgbClr val="FF0000"/>
                </a:solidFill>
                <a:latin typeface="Gill Sans Light"/>
                <a:cs typeface="Gill Sans Light"/>
              </a:rPr>
              <a:t>Unlikely in Green Environment (Jump)</a:t>
            </a:r>
            <a:endParaRPr lang="en-US" sz="3200" dirty="0">
              <a:solidFill>
                <a:srgbClr val="FF0000"/>
              </a:solidFill>
              <a:latin typeface="Gill Sans Light"/>
              <a:cs typeface="Gill Sans Light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2768035" y="4152338"/>
            <a:ext cx="73994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2 min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66" name="Left Brace 65"/>
          <p:cNvSpPr/>
          <p:nvPr/>
        </p:nvSpPr>
        <p:spPr>
          <a:xfrm rot="16200000">
            <a:off x="2908819" y="3804502"/>
            <a:ext cx="292256" cy="491162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/>
          <p:cNvSpPr/>
          <p:nvPr/>
        </p:nvSpPr>
        <p:spPr>
          <a:xfrm>
            <a:off x="1283921" y="2516960"/>
            <a:ext cx="6901358" cy="584776"/>
          </a:xfrm>
          <a:prstGeom prst="rect">
            <a:avLst/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109728" lvl="0">
              <a:spcBef>
                <a:spcPts val="400"/>
              </a:spcBef>
              <a:buClr>
                <a:srgbClr val="2C7C9F"/>
              </a:buClr>
              <a:buSzPct val="68000"/>
            </a:pPr>
            <a:r>
              <a:rPr lang="en-US" sz="3200" dirty="0" smtClean="0">
                <a:solidFill>
                  <a:srgbClr val="FF0000"/>
                </a:solidFill>
                <a:latin typeface="Gill Sans Light"/>
                <a:cs typeface="Gill Sans Light"/>
              </a:rPr>
              <a:t>Unlikely in </a:t>
            </a:r>
            <a:r>
              <a:rPr lang="en-US" sz="3200" dirty="0">
                <a:solidFill>
                  <a:srgbClr val="FF0000"/>
                </a:solidFill>
                <a:latin typeface="Gill Sans Light"/>
                <a:cs typeface="Gill Sans Light"/>
              </a:rPr>
              <a:t>Red </a:t>
            </a:r>
            <a:r>
              <a:rPr lang="en-US" sz="3200" dirty="0" smtClean="0">
                <a:solidFill>
                  <a:srgbClr val="FF0000"/>
                </a:solidFill>
                <a:latin typeface="Gill Sans Light"/>
                <a:cs typeface="Gill Sans Light"/>
              </a:rPr>
              <a:t>Environment (Jump)</a:t>
            </a:r>
            <a:endParaRPr lang="en-US" sz="3200" dirty="0">
              <a:solidFill>
                <a:srgbClr val="FF0000"/>
              </a:solidFill>
              <a:latin typeface="Gill Sans Light"/>
              <a:cs typeface="Gill Sans Light"/>
            </a:endParaRPr>
          </a:p>
        </p:txBody>
      </p:sp>
      <p:cxnSp>
        <p:nvCxnSpPr>
          <p:cNvPr id="69" name="Straight Arrow Connector 68"/>
          <p:cNvCxnSpPr/>
          <p:nvPr/>
        </p:nvCxnSpPr>
        <p:spPr>
          <a:xfrm flipH="1">
            <a:off x="3027821" y="3101736"/>
            <a:ext cx="193870" cy="31846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Rectangle 61"/>
          <p:cNvSpPr/>
          <p:nvPr/>
        </p:nvSpPr>
        <p:spPr>
          <a:xfrm>
            <a:off x="4657626" y="4491743"/>
            <a:ext cx="115376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  <a:latin typeface="Times New Roman"/>
                <a:cs typeface="Times New Roman"/>
              </a:rPr>
              <a:t>24 hours</a:t>
            </a:r>
            <a:endParaRPr lang="en-US" dirty="0">
              <a:solidFill>
                <a:srgbClr val="FF0000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6305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/>
      <p:bldP spid="6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600" b="1" dirty="0" smtClean="0">
                <a:solidFill>
                  <a:schemeClr val="accent6">
                    <a:lumMod val="75000"/>
                  </a:schemeClr>
                </a:solidFill>
              </a:rPr>
              <a:t>Dealing With Sparseness</a:t>
            </a:r>
            <a:endParaRPr lang="en-US" sz="36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136621"/>
            <a:ext cx="8229600" cy="4318465"/>
          </a:xfrm>
        </p:spPr>
        <p:txBody>
          <a:bodyPr>
            <a:normAutofit lnSpcReduction="10000"/>
          </a:bodyPr>
          <a:lstStyle/>
          <a:p>
            <a:pPr>
              <a:lnSpc>
                <a:spcPct val="140000"/>
              </a:lnSpc>
            </a:pPr>
            <a:r>
              <a:rPr lang="en-US" dirty="0" smtClean="0"/>
              <a:t>Sparseness Issue</a:t>
            </a:r>
          </a:p>
          <a:p>
            <a:pPr lvl="1">
              <a:lnSpc>
                <a:spcPct val="140000"/>
              </a:lnSpc>
            </a:pPr>
            <a:r>
              <a:rPr lang="en-US" dirty="0" smtClean="0"/>
              <a:t>Millions of items (e.g., web pages / artists)</a:t>
            </a:r>
          </a:p>
          <a:p>
            <a:pPr lvl="1">
              <a:lnSpc>
                <a:spcPct val="140000"/>
              </a:lnSpc>
            </a:pPr>
            <a:r>
              <a:rPr lang="en-US" sz="2400" dirty="0" smtClean="0">
                <a:solidFill>
                  <a:srgbClr val="000000"/>
                </a:solidFill>
              </a:rPr>
              <a:t>~10</a:t>
            </a:r>
            <a:r>
              <a:rPr lang="en-US" sz="2400" baseline="30000" dirty="0" smtClean="0">
                <a:solidFill>
                  <a:srgbClr val="000000"/>
                </a:solidFill>
              </a:rPr>
              <a:t>12  </a:t>
            </a:r>
            <a:r>
              <a:rPr lang="en-US" sz="2400" dirty="0" smtClean="0">
                <a:solidFill>
                  <a:srgbClr val="000000"/>
                </a:solidFill>
              </a:rPr>
              <a:t>bigrams (Source, Destination) – </a:t>
            </a:r>
            <a:r>
              <a:rPr lang="en-US" sz="2400" dirty="0" err="1" smtClean="0">
                <a:solidFill>
                  <a:srgbClr val="000000"/>
                </a:solidFill>
              </a:rPr>
              <a:t>Last.FM</a:t>
            </a:r>
            <a:r>
              <a:rPr lang="en-US" sz="2400" dirty="0" smtClean="0">
                <a:solidFill>
                  <a:srgbClr val="000000"/>
                </a:solidFill>
              </a:rPr>
              <a:t> artists</a:t>
            </a:r>
          </a:p>
          <a:p>
            <a:pPr lvl="1">
              <a:lnSpc>
                <a:spcPct val="140000"/>
              </a:lnSpc>
            </a:pPr>
            <a:r>
              <a:rPr lang="en-US" sz="2400" dirty="0" smtClean="0">
                <a:solidFill>
                  <a:srgbClr val="000000"/>
                </a:solidFill>
              </a:rPr>
              <a:t>Only ~10</a:t>
            </a:r>
            <a:r>
              <a:rPr lang="en-US" sz="2400" baseline="30000" dirty="0" smtClean="0">
                <a:solidFill>
                  <a:srgbClr val="000000"/>
                </a:solidFill>
              </a:rPr>
              <a:t>8</a:t>
            </a:r>
            <a:r>
              <a:rPr lang="en-US" sz="2400" dirty="0" smtClean="0">
                <a:solidFill>
                  <a:srgbClr val="000000"/>
                </a:solidFill>
              </a:rPr>
              <a:t> </a:t>
            </a:r>
            <a:r>
              <a:rPr lang="en-US" sz="2400" dirty="0">
                <a:solidFill>
                  <a:srgbClr val="000000"/>
                </a:solidFill>
              </a:rPr>
              <a:t>(Source, Destination</a:t>
            </a:r>
            <a:r>
              <a:rPr lang="en-US" sz="2400" dirty="0" smtClean="0">
                <a:solidFill>
                  <a:srgbClr val="000000"/>
                </a:solidFill>
              </a:rPr>
              <a:t>) pairs largest dataset [</a:t>
            </a:r>
            <a:r>
              <a:rPr lang="en-US" sz="2400" dirty="0" err="1" smtClean="0">
                <a:solidFill>
                  <a:srgbClr val="000000"/>
                </a:solidFill>
              </a:rPr>
              <a:t>LastFM</a:t>
            </a:r>
            <a:r>
              <a:rPr lang="en-US" sz="2400" dirty="0" smtClean="0">
                <a:solidFill>
                  <a:srgbClr val="000000"/>
                </a:solidFill>
              </a:rPr>
              <a:t>-Groups]</a:t>
            </a:r>
          </a:p>
          <a:p>
            <a:pPr>
              <a:lnSpc>
                <a:spcPct val="140000"/>
              </a:lnSpc>
            </a:pPr>
            <a:r>
              <a:rPr lang="en-US" dirty="0" smtClean="0">
                <a:solidFill>
                  <a:srgbClr val="0011FF"/>
                </a:solidFill>
              </a:rPr>
              <a:t>Thus, Random Walk transition probabilities over vertices rather than edges (without self-loops)</a:t>
            </a:r>
            <a:endParaRPr lang="en-US" sz="2400" baseline="30000" dirty="0">
              <a:solidFill>
                <a:srgbClr val="000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EC58F-BF7A-4EF3-B112-69AFCD9914F6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8434775" y="292652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5965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2551" y="999935"/>
            <a:ext cx="5341450" cy="325180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600" b="1" dirty="0" err="1" smtClean="0">
                <a:solidFill>
                  <a:schemeClr val="accent6">
                    <a:lumMod val="75000"/>
                  </a:schemeClr>
                </a:solidFill>
              </a:rPr>
              <a:t>TribeFlow</a:t>
            </a:r>
            <a:r>
              <a:rPr lang="en-US" sz="3600" b="1" dirty="0" smtClean="0">
                <a:solidFill>
                  <a:schemeClr val="accent6">
                    <a:lumMod val="75000"/>
                  </a:schemeClr>
                </a:solidFill>
              </a:rPr>
              <a:t> Inference</a:t>
            </a:r>
            <a:endParaRPr lang="en-US" sz="3600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333501"/>
            <a:ext cx="8229600" cy="4063999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>
                <a:latin typeface="Gill Sans Light"/>
                <a:cs typeface="Gill Sans Light"/>
              </a:rPr>
              <a:t>Gibbs sampling</a:t>
            </a:r>
          </a:p>
          <a:p>
            <a:pPr lvl="1"/>
            <a:r>
              <a:rPr lang="en-US" sz="2200" dirty="0" smtClean="0">
                <a:latin typeface="Gill Sans Light"/>
                <a:cs typeface="Gill Sans Light"/>
              </a:rPr>
              <a:t>Item Transitions</a:t>
            </a:r>
          </a:p>
          <a:p>
            <a:pPr lvl="1"/>
            <a:r>
              <a:rPr lang="en-US" sz="2200" dirty="0" smtClean="0">
                <a:latin typeface="Gill Sans Light"/>
                <a:cs typeface="Gill Sans Light"/>
              </a:rPr>
              <a:t>User Preferences</a:t>
            </a:r>
          </a:p>
          <a:p>
            <a:pPr lvl="1"/>
            <a:r>
              <a:rPr lang="en-US" sz="2200" dirty="0" smtClean="0">
                <a:latin typeface="Gill Sans Light"/>
                <a:cs typeface="Gill Sans Light"/>
              </a:rPr>
              <a:t>Inter-event times</a:t>
            </a:r>
            <a:br>
              <a:rPr lang="en-US" sz="2200" dirty="0" smtClean="0">
                <a:latin typeface="Gill Sans Light"/>
                <a:cs typeface="Gill Sans Light"/>
              </a:rPr>
            </a:br>
            <a:endParaRPr lang="en-US" sz="2200" dirty="0" smtClean="0">
              <a:latin typeface="Gill Sans Light"/>
              <a:cs typeface="Gill Sans Light"/>
            </a:endParaRPr>
          </a:p>
          <a:p>
            <a:r>
              <a:rPr lang="en-US" dirty="0" smtClean="0">
                <a:latin typeface="Gill Sans Light"/>
                <a:cs typeface="Gill Sans Light"/>
              </a:rPr>
              <a:t>Merge and Split Moves</a:t>
            </a:r>
          </a:p>
          <a:p>
            <a:pPr lvl="1"/>
            <a:r>
              <a:rPr lang="en-US" sz="2200" dirty="0" smtClean="0">
                <a:latin typeface="Gill Sans Light"/>
                <a:cs typeface="Gill Sans Light"/>
              </a:rPr>
              <a:t>To infer </a:t>
            </a:r>
            <a:r>
              <a:rPr lang="en-US" sz="2200" dirty="0" err="1" smtClean="0">
                <a:latin typeface="Gill Sans Light"/>
                <a:cs typeface="Gill Sans Light"/>
              </a:rPr>
              <a:t>Dirichlet</a:t>
            </a:r>
            <a:r>
              <a:rPr lang="en-US" sz="2200" dirty="0" smtClean="0">
                <a:latin typeface="Gill Sans Light"/>
                <a:cs typeface="Gill Sans Light"/>
              </a:rPr>
              <a:t> Process</a:t>
            </a:r>
            <a:br>
              <a:rPr lang="en-US" sz="2200" dirty="0" smtClean="0">
                <a:latin typeface="Gill Sans Light"/>
                <a:cs typeface="Gill Sans Light"/>
              </a:rPr>
            </a:br>
            <a:endParaRPr lang="en-US" sz="2200" dirty="0" smtClean="0">
              <a:latin typeface="Gill Sans Light"/>
              <a:cs typeface="Gill Sans Light"/>
            </a:endParaRPr>
          </a:p>
          <a:p>
            <a:r>
              <a:rPr lang="en-US" dirty="0" smtClean="0">
                <a:latin typeface="Gill Sans Light"/>
                <a:cs typeface="Gill Sans Light"/>
              </a:rPr>
              <a:t>Fully Distributed</a:t>
            </a:r>
          </a:p>
          <a:p>
            <a:pPr lvl="1"/>
            <a:r>
              <a:rPr lang="en-US" sz="2200" dirty="0" smtClean="0">
                <a:latin typeface="Gill Sans Light"/>
                <a:cs typeface="Gill Sans Light"/>
              </a:rPr>
              <a:t>Based on </a:t>
            </a:r>
            <a:r>
              <a:rPr lang="en-US" sz="2200" dirty="0" err="1" smtClean="0">
                <a:latin typeface="Gill Sans Light"/>
                <a:cs typeface="Gill Sans Light"/>
              </a:rPr>
              <a:t>AsyncLDA</a:t>
            </a:r>
            <a:r>
              <a:rPr lang="en-US" sz="2200" dirty="0">
                <a:latin typeface="Gill Sans Light"/>
                <a:cs typeface="Gill Sans Light"/>
              </a:rPr>
              <a:t>:</a:t>
            </a:r>
            <a:r>
              <a:rPr lang="en-US" sz="2200" dirty="0" smtClean="0">
                <a:latin typeface="Gill Sans Light"/>
                <a:cs typeface="Gill Sans Light"/>
              </a:rPr>
              <a:t> Asuncion, 2009, NIPS</a:t>
            </a:r>
            <a:br>
              <a:rPr lang="en-US" sz="2200" dirty="0" smtClean="0">
                <a:latin typeface="Gill Sans Light"/>
                <a:cs typeface="Gill Sans Light"/>
              </a:rPr>
            </a:br>
            <a:endParaRPr lang="en-US" dirty="0" smtClean="0">
              <a:latin typeface="Gill Sans Light"/>
              <a:cs typeface="Gill Sans Light"/>
            </a:endParaRPr>
          </a:p>
          <a:p>
            <a:r>
              <a:rPr lang="en-US" dirty="0" smtClean="0"/>
              <a:t>Simplify sampling by breaking sequences to size B</a:t>
            </a:r>
          </a:p>
          <a:p>
            <a:pPr lvl="1"/>
            <a:r>
              <a:rPr lang="en-US" dirty="0" smtClean="0">
                <a:latin typeface="Gill Sans Light"/>
                <a:cs typeface="Gill Sans Light"/>
              </a:rPr>
              <a:t>B=1 restart </a:t>
            </a:r>
            <a:r>
              <a:rPr lang="en-US" dirty="0" smtClean="0"/>
              <a:t>after every play (works in practice)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DEBE3-ADDE-CC42-BB4F-117E68CD671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6336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61800"/>
            <a:ext cx="8229600" cy="952500"/>
          </a:xfrm>
        </p:spPr>
        <p:txBody>
          <a:bodyPr>
            <a:normAutofit/>
          </a:bodyPr>
          <a:lstStyle/>
          <a:p>
            <a:pPr algn="r"/>
            <a:r>
              <a:rPr lang="en-US" sz="3600" b="1" dirty="0" smtClean="0">
                <a:solidFill>
                  <a:schemeClr val="accent6">
                    <a:lumMod val="75000"/>
                  </a:schemeClr>
                </a:solidFill>
              </a:rPr>
              <a:t>Results</a:t>
            </a:r>
            <a:endParaRPr lang="en-US" sz="36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DEBE3-ADDE-CC42-BB4F-117E68CD671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9928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b="1" dirty="0" err="1" smtClean="0">
                <a:solidFill>
                  <a:schemeClr val="accent6">
                    <a:lumMod val="75000"/>
                  </a:schemeClr>
                </a:solidFill>
              </a:rPr>
              <a:t>TribeFlow</a:t>
            </a: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</a:rPr>
              <a:t> at Work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DEBE3-ADDE-CC42-BB4F-117E68CD671E}" type="slidenum">
              <a:rPr lang="en-US" smtClean="0"/>
              <a:t>18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16085"/>
            <a:ext cx="8900042" cy="2425462"/>
          </a:xfrm>
          <a:prstGeom prst="rect">
            <a:avLst/>
          </a:prstGeom>
        </p:spPr>
      </p:pic>
      <p:pic>
        <p:nvPicPr>
          <p:cNvPr id="8" name="Picture 7"/>
          <p:cNvPicPr>
            <a:picLocks/>
          </p:cNvPicPr>
          <p:nvPr/>
        </p:nvPicPr>
        <p:blipFill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  <a:extLst/>
          </a:blip>
          <a:stretch>
            <a:fillRect/>
          </a:stretch>
        </p:blipFill>
        <p:spPr>
          <a:xfrm>
            <a:off x="6742336" y="1013339"/>
            <a:ext cx="2198464" cy="3098443"/>
          </a:xfrm>
          <a:prstGeom prst="rect">
            <a:avLst/>
          </a:prstGeom>
        </p:spPr>
      </p:pic>
      <p:sp>
        <p:nvSpPr>
          <p:cNvPr id="9" name="Shape 432"/>
          <p:cNvSpPr/>
          <p:nvPr/>
        </p:nvSpPr>
        <p:spPr>
          <a:xfrm>
            <a:off x="6742336" y="539520"/>
            <a:ext cx="1944464" cy="5030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/>
          <a:p>
            <a:pPr algn="l">
              <a:defRPr>
                <a:solidFill>
                  <a:schemeClr val="accent4">
                    <a:hueOff val="481991"/>
                    <a:satOff val="11971"/>
                    <a:lumOff val="19007"/>
                  </a:schemeClr>
                </a:solidFill>
              </a:defRPr>
            </a:pPr>
            <a:r>
              <a:rPr lang="x-none" sz="2800" dirty="0" smtClean="0">
                <a:solidFill>
                  <a:srgbClr val="FF0000"/>
                </a:solidFill>
              </a:rPr>
              <a:t>Years of data</a:t>
            </a:r>
            <a:endParaRPr sz="2800" dirty="0">
              <a:solidFill>
                <a:srgbClr val="FF0000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772848" y="4382834"/>
            <a:ext cx="3067908" cy="462153"/>
          </a:xfrm>
          <a:prstGeom prst="rect">
            <a:avLst/>
          </a:prstGeom>
          <a:solidFill>
            <a:srgbClr val="0080FF"/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70% train + validation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4840756" y="4382834"/>
            <a:ext cx="1357926" cy="462153"/>
          </a:xfrm>
          <a:prstGeom prst="rect">
            <a:avLst/>
          </a:prstGeom>
          <a:solidFill>
            <a:srgbClr val="FF0000"/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  <a:r>
              <a:rPr lang="en-US" dirty="0" smtClean="0"/>
              <a:t>0% test</a:t>
            </a: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1772848" y="5029703"/>
            <a:ext cx="4425834" cy="50297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952517" y="5017129"/>
            <a:ext cx="60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Gill Sans Light"/>
                <a:cs typeface="Gill Sans Light"/>
              </a:rPr>
              <a:t>time</a:t>
            </a:r>
            <a:endParaRPr lang="en-US" b="1" dirty="0">
              <a:latin typeface="Gill Sans Light"/>
              <a:cs typeface="Gill Sans Light"/>
            </a:endParaRPr>
          </a:p>
        </p:txBody>
      </p:sp>
      <p:sp>
        <p:nvSpPr>
          <p:cNvPr id="13" name="Right Arrow 12"/>
          <p:cNvSpPr/>
          <p:nvPr/>
        </p:nvSpPr>
        <p:spPr>
          <a:xfrm rot="17689776">
            <a:off x="-618097" y="3330067"/>
            <a:ext cx="2841709" cy="822960"/>
          </a:xfrm>
          <a:prstGeom prst="rightArrow">
            <a:avLst/>
          </a:prstGeom>
          <a:solidFill>
            <a:schemeClr val="accent6">
              <a:alpha val="70000"/>
            </a:schemeClr>
          </a:solidFill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Music Listening Datasets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13520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261390"/>
            <a:ext cx="8229600" cy="3882111"/>
          </a:xfrm>
        </p:spPr>
        <p:txBody>
          <a:bodyPr>
            <a:normAutofit/>
          </a:bodyPr>
          <a:lstStyle/>
          <a:p>
            <a:pPr>
              <a:lnSpc>
                <a:spcPct val="140000"/>
              </a:lnSpc>
            </a:pPr>
            <a:r>
              <a:rPr lang="en-US" sz="2200" dirty="0" smtClean="0"/>
              <a:t>Latent Markov Embedding (LME), Chen et </a:t>
            </a:r>
            <a:r>
              <a:rPr lang="en-US" sz="2200" dirty="0"/>
              <a:t>al., </a:t>
            </a:r>
            <a:r>
              <a:rPr lang="en-US" sz="2200" dirty="0" smtClean="0"/>
              <a:t>KDD, 2012</a:t>
            </a:r>
          </a:p>
          <a:p>
            <a:pPr>
              <a:lnSpc>
                <a:spcPct val="140000"/>
              </a:lnSpc>
            </a:pPr>
            <a:r>
              <a:rPr lang="en-US" sz="2200" dirty="0" smtClean="0"/>
              <a:t>Multi-core Latent Markov Embedding,  Chen et al., KDD 2013</a:t>
            </a:r>
          </a:p>
          <a:p>
            <a:pPr>
              <a:lnSpc>
                <a:spcPct val="140000"/>
              </a:lnSpc>
            </a:pPr>
            <a:r>
              <a:rPr lang="en-US" sz="2200" dirty="0" smtClean="0"/>
              <a:t>PRLME, Personalized Ranking LME, </a:t>
            </a:r>
            <a:r>
              <a:rPr lang="en-US" sz="2200" dirty="0" err="1" smtClean="0"/>
              <a:t>Feng</a:t>
            </a:r>
            <a:r>
              <a:rPr lang="en-US" sz="2200" dirty="0" smtClean="0"/>
              <a:t> et al., IJCAI 2015</a:t>
            </a:r>
          </a:p>
          <a:p>
            <a:pPr>
              <a:lnSpc>
                <a:spcPct val="140000"/>
              </a:lnSpc>
            </a:pPr>
            <a:r>
              <a:rPr lang="en-US" sz="2200" dirty="0" smtClean="0"/>
              <a:t>Factorizing Machines (FPMC), </a:t>
            </a:r>
            <a:r>
              <a:rPr lang="en-US" sz="2200" dirty="0" err="1" smtClean="0"/>
              <a:t>Rendle</a:t>
            </a:r>
            <a:r>
              <a:rPr lang="en-US" sz="2200" dirty="0" smtClean="0"/>
              <a:t> et al. WWW 2010</a:t>
            </a:r>
          </a:p>
          <a:p>
            <a:pPr marL="0" indent="0">
              <a:buNone/>
            </a:pPr>
            <a:endParaRPr lang="en-US" sz="2200" dirty="0" smtClean="0"/>
          </a:p>
          <a:p>
            <a:endParaRPr lang="en-US" sz="22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rPr lang="uk-UA" smtClean="0"/>
              <a:t>19</a:t>
            </a:fld>
            <a:endParaRPr lang="uk-UA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457200" y="308890"/>
            <a:ext cx="8229600" cy="952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b="1" dirty="0" smtClean="0">
                <a:solidFill>
                  <a:schemeClr val="accent6">
                    <a:lumMod val="75000"/>
                  </a:schemeClr>
                </a:solidFill>
              </a:rPr>
              <a:t>Prior Work for Comparison</a:t>
            </a:r>
            <a:endParaRPr lang="en-US" sz="3600" dirty="0"/>
          </a:p>
        </p:txBody>
      </p:sp>
      <p:sp>
        <p:nvSpPr>
          <p:cNvPr id="6" name="Rectangle 5"/>
          <p:cNvSpPr/>
          <p:nvPr/>
        </p:nvSpPr>
        <p:spPr>
          <a:xfrm>
            <a:off x="804697" y="3385242"/>
            <a:ext cx="7380583" cy="2215991"/>
          </a:xfrm>
          <a:prstGeom prst="rect">
            <a:avLst/>
          </a:prstGeom>
          <a:solidFill>
            <a:srgbClr val="0080FF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109728" lvl="0">
              <a:spcBef>
                <a:spcPts val="400"/>
              </a:spcBef>
              <a:buClr>
                <a:srgbClr val="2C7C9F"/>
              </a:buClr>
              <a:buSzPct val="68000"/>
            </a:pPr>
            <a:r>
              <a:rPr lang="en-US" sz="3200" dirty="0" smtClean="0">
                <a:solidFill>
                  <a:schemeClr val="bg1"/>
                </a:solidFill>
                <a:latin typeface="Gill Sans Light"/>
                <a:cs typeface="Gill Sans Light"/>
              </a:rPr>
              <a:t>Common issues: </a:t>
            </a:r>
          </a:p>
          <a:p>
            <a:pPr marL="566928" lvl="0" indent="-457200">
              <a:spcBef>
                <a:spcPts val="400"/>
              </a:spcBef>
              <a:buClr>
                <a:srgbClr val="2C7C9F"/>
              </a:buClr>
              <a:buSzPct val="68000"/>
              <a:buFontTx/>
              <a:buChar char="-"/>
            </a:pPr>
            <a:r>
              <a:rPr lang="en-US" sz="3200" dirty="0" smtClean="0">
                <a:solidFill>
                  <a:schemeClr val="bg1"/>
                </a:solidFill>
                <a:latin typeface="Gill Sans Light"/>
                <a:cs typeface="Gill Sans Light"/>
              </a:rPr>
              <a:t>Don’t scale</a:t>
            </a:r>
          </a:p>
          <a:p>
            <a:pPr marL="566928" lvl="0" indent="-457200">
              <a:spcBef>
                <a:spcPts val="400"/>
              </a:spcBef>
              <a:buClr>
                <a:srgbClr val="2C7C9F"/>
              </a:buClr>
              <a:buSzPct val="68000"/>
              <a:buFontTx/>
              <a:buChar char="-"/>
            </a:pPr>
            <a:r>
              <a:rPr lang="en-US" sz="3200" dirty="0" smtClean="0">
                <a:solidFill>
                  <a:schemeClr val="bg1"/>
                </a:solidFill>
                <a:latin typeface="Gill Sans Light"/>
                <a:cs typeface="Gill Sans Light"/>
              </a:rPr>
              <a:t>Not personalized</a:t>
            </a:r>
          </a:p>
          <a:p>
            <a:pPr marL="566928" lvl="0" indent="-457200">
              <a:spcBef>
                <a:spcPts val="400"/>
              </a:spcBef>
              <a:buClr>
                <a:srgbClr val="2C7C9F"/>
              </a:buClr>
              <a:buSzPct val="68000"/>
              <a:buFontTx/>
              <a:buChar char="-"/>
            </a:pPr>
            <a:r>
              <a:rPr lang="en-US" sz="3200" dirty="0" smtClean="0">
                <a:solidFill>
                  <a:schemeClr val="bg1"/>
                </a:solidFill>
                <a:latin typeface="Gill Sans Light"/>
                <a:cs typeface="Gill Sans Light"/>
              </a:rPr>
              <a:t>No probabilistic interpretation</a:t>
            </a:r>
            <a:endParaRPr lang="en-US" sz="3200" dirty="0">
              <a:solidFill>
                <a:schemeClr val="bg1"/>
              </a:solidFill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752720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DEBE3-ADDE-CC42-BB4F-117E68CD671E}" type="slidenum">
              <a:rPr lang="en-US" smtClean="0"/>
              <a:t>2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3896" y="1635389"/>
            <a:ext cx="1511676" cy="499472"/>
          </a:xfrm>
          <a:prstGeom prst="rect">
            <a:avLst/>
          </a:prstGeom>
        </p:spPr>
      </p:pic>
      <p:pic>
        <p:nvPicPr>
          <p:cNvPr id="9" name="Picture 8" descr="cmu-db-group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9385" y="1668658"/>
            <a:ext cx="2590019" cy="46620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9082" y="1635389"/>
            <a:ext cx="1551758" cy="49947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93064" y="1492644"/>
            <a:ext cx="1234053" cy="79018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0585" y="1580664"/>
            <a:ext cx="1304024" cy="606523"/>
          </a:xfrm>
          <a:prstGeom prst="rect">
            <a:avLst/>
          </a:prstGeom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457200" y="228865"/>
            <a:ext cx="8229600" cy="952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accent6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b="1" dirty="0" smtClean="0">
                <a:solidFill>
                  <a:schemeClr val="accent6">
                    <a:lumMod val="75000"/>
                  </a:schemeClr>
                </a:solidFill>
              </a:rPr>
              <a:t>Collaborators</a:t>
            </a:r>
            <a:endParaRPr lang="en-US" sz="3600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42056" y="3015773"/>
            <a:ext cx="1444744" cy="152412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57897" y="3015773"/>
            <a:ext cx="1284864" cy="1496929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7200" y="3015773"/>
            <a:ext cx="1385101" cy="152412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737866" y="3015773"/>
            <a:ext cx="1310396" cy="1496929"/>
          </a:xfrm>
          <a:prstGeom prst="rect">
            <a:avLst/>
          </a:prstGeom>
        </p:spPr>
      </p:pic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0" y="4512702"/>
            <a:ext cx="9030840" cy="1460500"/>
          </a:xfrm>
        </p:spPr>
        <p:txBody>
          <a:bodyPr>
            <a:normAutofit/>
          </a:bodyPr>
          <a:lstStyle/>
          <a:p>
            <a:r>
              <a:rPr lang="en-US" sz="2400" dirty="0" err="1" smtClean="0">
                <a:solidFill>
                  <a:schemeClr val="tx1"/>
                </a:solidFill>
              </a:rPr>
              <a:t>Jussara</a:t>
            </a:r>
            <a:r>
              <a:rPr lang="en-US" sz="2400" dirty="0" smtClean="0">
                <a:solidFill>
                  <a:schemeClr val="tx1"/>
                </a:solidFill>
              </a:rPr>
              <a:t> Almeida  </a:t>
            </a:r>
            <a:r>
              <a:rPr lang="en-US" sz="2400" dirty="0" err="1" smtClean="0">
                <a:solidFill>
                  <a:schemeClr val="tx1"/>
                </a:solidFill>
              </a:rPr>
              <a:t>Nazareno</a:t>
            </a:r>
            <a:r>
              <a:rPr lang="en-US" sz="2400" dirty="0" smtClean="0">
                <a:solidFill>
                  <a:schemeClr val="tx1"/>
                </a:solidFill>
              </a:rPr>
              <a:t> Andrade  Christos </a:t>
            </a:r>
            <a:r>
              <a:rPr lang="en-US" sz="2400" dirty="0" err="1" smtClean="0">
                <a:solidFill>
                  <a:schemeClr val="tx1"/>
                </a:solidFill>
              </a:rPr>
              <a:t>Faloutsos</a:t>
            </a:r>
            <a:r>
              <a:rPr lang="en-US" sz="2400" dirty="0" smtClean="0">
                <a:solidFill>
                  <a:schemeClr val="tx1"/>
                </a:solidFill>
              </a:rPr>
              <a:t>   Bruno </a:t>
            </a:r>
            <a:r>
              <a:rPr lang="en-US" sz="2400" dirty="0" err="1" smtClean="0">
                <a:solidFill>
                  <a:schemeClr val="tx1"/>
                </a:solidFill>
              </a:rPr>
              <a:t>Ribeiro</a:t>
            </a:r>
            <a:endParaRPr 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36192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6-04-13 at 12.47.4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1568" y="1312333"/>
            <a:ext cx="5471575" cy="36562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Predicting Where Users Go Next</a:t>
            </a:r>
            <a:endParaRPr lang="en-US" sz="36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DEBE3-ADDE-CC42-BB4F-117E68CD671E}" type="slidenum">
              <a:rPr lang="en-US" smtClean="0"/>
              <a:t>20</a:t>
            </a:fld>
            <a:endParaRPr lang="en-US"/>
          </a:p>
        </p:txBody>
      </p:sp>
      <p:pic>
        <p:nvPicPr>
          <p:cNvPr id="9" name="Picture 8"/>
          <p:cNvPicPr>
            <a:picLocks/>
          </p:cNvPicPr>
          <p:nvPr/>
        </p:nvPicPr>
        <p:blipFill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  <a:extLst/>
          </a:blip>
          <a:stretch>
            <a:fillRect/>
          </a:stretch>
        </p:blipFill>
        <p:spPr>
          <a:xfrm>
            <a:off x="5391369" y="987645"/>
            <a:ext cx="2158075" cy="3358577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 rot="16200000">
            <a:off x="-297195" y="2812436"/>
            <a:ext cx="3656240" cy="656036"/>
          </a:xfrm>
          <a:prstGeom prst="rightArrow">
            <a:avLst/>
          </a:prstGeom>
          <a:solidFill>
            <a:schemeClr val="accent6">
              <a:alpha val="70000"/>
            </a:schemeClr>
          </a:solidFill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More Accurate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Left Arrow 2"/>
          <p:cNvSpPr/>
          <p:nvPr/>
        </p:nvSpPr>
        <p:spPr>
          <a:xfrm>
            <a:off x="1901568" y="4968574"/>
            <a:ext cx="5471575" cy="632660"/>
          </a:xfrm>
          <a:prstGeom prst="leftArrow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Faster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555420" y="3699891"/>
            <a:ext cx="136933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20 cores </a:t>
            </a:r>
          </a:p>
          <a:p>
            <a:r>
              <a:rPr lang="en-US" sz="2400" dirty="0" smtClean="0"/>
              <a:t>one node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058679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475263"/>
            <a:ext cx="8229600" cy="3882111"/>
          </a:xfrm>
        </p:spPr>
        <p:txBody>
          <a:bodyPr>
            <a:normAutofit/>
          </a:bodyPr>
          <a:lstStyle/>
          <a:p>
            <a:pPr>
              <a:lnSpc>
                <a:spcPct val="140000"/>
              </a:lnSpc>
            </a:pPr>
            <a:r>
              <a:rPr lang="en-US" sz="2200" dirty="0" smtClean="0"/>
              <a:t>Using Subsamples of the Data (10k consecutive transitions)</a:t>
            </a:r>
          </a:p>
          <a:p>
            <a:pPr lvl="1">
              <a:lnSpc>
                <a:spcPct val="140000"/>
              </a:lnSpc>
            </a:pPr>
            <a:r>
              <a:rPr lang="en-US" sz="1800" dirty="0" smtClean="0"/>
              <a:t>Similar results for other subsamples</a:t>
            </a:r>
          </a:p>
          <a:p>
            <a:pPr marL="0" indent="0">
              <a:buNone/>
            </a:pPr>
            <a:endParaRPr lang="en-US" sz="2200" dirty="0" smtClean="0"/>
          </a:p>
          <a:p>
            <a:endParaRPr lang="en-US" sz="22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rPr lang="uk-UA" smtClean="0"/>
              <a:t>21</a:t>
            </a:fld>
            <a:endParaRPr lang="uk-UA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457200" y="308890"/>
            <a:ext cx="8229600" cy="952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b="1" dirty="0" smtClean="0">
                <a:solidFill>
                  <a:schemeClr val="accent6">
                    <a:lumMod val="75000"/>
                  </a:schemeClr>
                </a:solidFill>
              </a:rPr>
              <a:t>Focusing on Music Datasets (Subsamples)</a:t>
            </a:r>
            <a:endParaRPr lang="en-US" sz="3600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8690267"/>
              </p:ext>
            </p:extLst>
          </p:nvPr>
        </p:nvGraphicFramePr>
        <p:xfrm>
          <a:off x="1272268" y="2852001"/>
          <a:ext cx="6096000" cy="149860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032000"/>
                <a:gridCol w="2032000"/>
                <a:gridCol w="2032000"/>
              </a:tblGrid>
              <a:tr h="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LastFM-1k</a:t>
                      </a:r>
                      <a:endParaRPr lang="en-US" dirty="0">
                        <a:solidFill>
                          <a:srgbClr val="FFFF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LastFM</a:t>
                      </a:r>
                      <a:r>
                        <a:rPr lang="en-US" dirty="0" smtClean="0"/>
                        <a:t>-Groups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  <a:tr h="340345">
                <a:tc>
                  <a:txBody>
                    <a:bodyPr/>
                    <a:lstStyle/>
                    <a:p>
                      <a:r>
                        <a:rPr lang="pl-PL" dirty="0" smtClean="0"/>
                        <a:t>FPMC</a:t>
                      </a:r>
                      <a:endParaRPr lang="pl-PL" dirty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 smtClean="0"/>
                        <a:t>0.00043 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 smtClean="0"/>
                        <a:t>0.00048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pl-PL" dirty="0" smtClean="0"/>
                        <a:t>PRLME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 smtClean="0"/>
                        <a:t>0.10861 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 smtClean="0"/>
                        <a:t>0.10354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pl-PL" sz="2000" b="1" dirty="0" err="1" smtClean="0"/>
                        <a:t>TribeFlow</a:t>
                      </a:r>
                      <a:endParaRPr 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2000" b="1" dirty="0" smtClean="0"/>
                        <a:t>0.16735</a:t>
                      </a:r>
                      <a:endParaRPr 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2000" b="1" dirty="0" smtClean="0"/>
                        <a:t>0.18301</a:t>
                      </a:r>
                      <a:endParaRPr 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39141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en-US" sz="3600" b="1" dirty="0" smtClean="0">
                <a:solidFill>
                  <a:schemeClr val="accent6">
                    <a:lumMod val="75000"/>
                  </a:schemeClr>
                </a:solidFill>
              </a:rPr>
              <a:t>Sense Making: Music Streaming Data</a:t>
            </a:r>
            <a:endParaRPr lang="en-US" sz="36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DEBE3-ADDE-CC42-BB4F-117E68CD671E}" type="slidenum">
              <a:rPr lang="en-US" smtClean="0"/>
              <a:t>22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006180"/>
            <a:ext cx="8229600" cy="3771636"/>
          </a:xfrm>
        </p:spPr>
        <p:txBody>
          <a:bodyPr/>
          <a:lstStyle/>
          <a:p>
            <a:r>
              <a:rPr lang="en-US" dirty="0" smtClean="0"/>
              <a:t>Data crawled using Pop artists as seeds.</a:t>
            </a:r>
          </a:p>
          <a:p>
            <a:pPr lvl="1"/>
            <a:r>
              <a:rPr lang="en-US" dirty="0" smtClean="0"/>
              <a:t>Natural bias towards </a:t>
            </a:r>
            <a:r>
              <a:rPr lang="en-US" dirty="0"/>
              <a:t>P</a:t>
            </a:r>
            <a:r>
              <a:rPr lang="en-US" dirty="0" smtClean="0"/>
              <a:t>op music</a:t>
            </a:r>
            <a:endParaRPr lang="en-US" dirty="0"/>
          </a:p>
        </p:txBody>
      </p:sp>
      <p:pic>
        <p:nvPicPr>
          <p:cNvPr id="12" name="Picture 11" descr="z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928" y="2440348"/>
            <a:ext cx="3113649" cy="1556825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13" name="Picture 12" descr="z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6617" y="4085743"/>
            <a:ext cx="3030980" cy="1515490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14" name="Picture 13" descr="z5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8278" y="2440348"/>
            <a:ext cx="2796512" cy="1398256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15" name="Picture 14" descr="z10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2849" y="4020882"/>
            <a:ext cx="3160702" cy="1580351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16" name="Rectangle 15"/>
          <p:cNvSpPr/>
          <p:nvPr/>
        </p:nvSpPr>
        <p:spPr>
          <a:xfrm rot="20070177">
            <a:off x="97773" y="2475434"/>
            <a:ext cx="1665109" cy="461665"/>
          </a:xfrm>
          <a:prstGeom prst="rect">
            <a:avLst/>
          </a:prstGeom>
          <a:solidFill>
            <a:schemeClr val="bg1">
              <a:alpha val="89000"/>
            </a:schemeClr>
          </a:solid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2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“Beatles”</a:t>
            </a:r>
            <a:endParaRPr lang="x-none" sz="24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FF00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17" name="Rectangle 16"/>
          <p:cNvSpPr/>
          <p:nvPr/>
        </p:nvSpPr>
        <p:spPr>
          <a:xfrm rot="20070177">
            <a:off x="824861" y="4276220"/>
            <a:ext cx="2137679" cy="461665"/>
          </a:xfrm>
          <a:prstGeom prst="rect">
            <a:avLst/>
          </a:prstGeom>
          <a:solidFill>
            <a:schemeClr val="bg1">
              <a:alpha val="89000"/>
            </a:schemeClr>
          </a:solid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2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“Soudtracks”</a:t>
            </a:r>
            <a:endParaRPr lang="x-none" sz="24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FF00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18" name="Rectangle 17"/>
          <p:cNvSpPr/>
          <p:nvPr/>
        </p:nvSpPr>
        <p:spPr>
          <a:xfrm rot="20070177">
            <a:off x="3931217" y="2209516"/>
            <a:ext cx="1665109" cy="461665"/>
          </a:xfrm>
          <a:prstGeom prst="rect">
            <a:avLst/>
          </a:prstGeom>
          <a:solidFill>
            <a:schemeClr val="bg1">
              <a:alpha val="89000"/>
            </a:schemeClr>
          </a:solid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2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“Metal”</a:t>
            </a:r>
            <a:endParaRPr lang="x-none" sz="24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FF00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19" name="Rectangle 18"/>
          <p:cNvSpPr/>
          <p:nvPr/>
        </p:nvSpPr>
        <p:spPr>
          <a:xfrm rot="20070177">
            <a:off x="4616560" y="3980247"/>
            <a:ext cx="1665109" cy="461665"/>
          </a:xfrm>
          <a:prstGeom prst="rect">
            <a:avLst/>
          </a:prstGeom>
          <a:solidFill>
            <a:schemeClr val="bg1">
              <a:alpha val="89000"/>
            </a:schemeClr>
          </a:solid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2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“Classic”</a:t>
            </a:r>
            <a:endParaRPr lang="x-none" sz="24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FF00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9336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1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261390"/>
            <a:ext cx="8229600" cy="3882111"/>
          </a:xfrm>
        </p:spPr>
        <p:txBody>
          <a:bodyPr>
            <a:normAutofit/>
          </a:bodyPr>
          <a:lstStyle/>
          <a:p>
            <a:pPr>
              <a:lnSpc>
                <a:spcPct val="140000"/>
              </a:lnSpc>
            </a:pPr>
            <a:r>
              <a:rPr lang="en-US" sz="2400" dirty="0" smtClean="0"/>
              <a:t>Andrade and </a:t>
            </a:r>
            <a:r>
              <a:rPr lang="en-US" sz="2400" dirty="0" err="1" smtClean="0"/>
              <a:t>Amaral</a:t>
            </a:r>
            <a:r>
              <a:rPr lang="en-US" sz="2400" dirty="0" smtClean="0"/>
              <a:t> 2016 (Unpublished, </a:t>
            </a:r>
            <a:r>
              <a:rPr lang="en-US" sz="2400" dirty="0" err="1" smtClean="0"/>
              <a:t>MsC</a:t>
            </a:r>
            <a:r>
              <a:rPr lang="en-US" sz="2400" dirty="0" smtClean="0"/>
              <a:t> Dissertation)</a:t>
            </a:r>
          </a:p>
          <a:p>
            <a:pPr>
              <a:lnSpc>
                <a:spcPct val="140000"/>
              </a:lnSpc>
            </a:pPr>
            <a:r>
              <a:rPr lang="en-US" sz="2400" dirty="0" smtClean="0"/>
              <a:t>Interviewed 16 DJs from Northeast Brazil</a:t>
            </a:r>
          </a:p>
          <a:p>
            <a:pPr>
              <a:lnSpc>
                <a:spcPct val="140000"/>
              </a:lnSpc>
            </a:pPr>
            <a:r>
              <a:rPr lang="en-US" sz="2400" dirty="0" smtClean="0"/>
              <a:t>Showed 5 Playlists with 5 songs to each</a:t>
            </a:r>
          </a:p>
          <a:p>
            <a:pPr lvl="1">
              <a:lnSpc>
                <a:spcPct val="140000"/>
              </a:lnSpc>
            </a:pPr>
            <a:r>
              <a:rPr lang="en-US" sz="1800" dirty="0" smtClean="0"/>
              <a:t>Attempts to generate Rhythm and Blues, Road Trip, Rock and Rock Pop playlists</a:t>
            </a:r>
          </a:p>
          <a:p>
            <a:pPr lvl="1">
              <a:lnSpc>
                <a:spcPct val="140000"/>
              </a:lnSpc>
            </a:pPr>
            <a:r>
              <a:rPr lang="en-US" sz="1800" dirty="0" smtClean="0"/>
              <a:t>Done by using the first song as seed</a:t>
            </a:r>
          </a:p>
          <a:p>
            <a:pPr>
              <a:lnSpc>
                <a:spcPct val="140000"/>
              </a:lnSpc>
            </a:pPr>
            <a:r>
              <a:rPr lang="en-US" sz="2200" dirty="0" smtClean="0"/>
              <a:t>Focus on the feedback for the </a:t>
            </a:r>
            <a:r>
              <a:rPr lang="en-US" sz="2200" dirty="0" err="1" smtClean="0"/>
              <a:t>TribeFlow</a:t>
            </a:r>
            <a:r>
              <a:rPr lang="en-US" sz="2200" dirty="0" smtClean="0"/>
              <a:t> model.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rPr lang="uk-UA" smtClean="0"/>
              <a:t>23</a:t>
            </a:fld>
            <a:endParaRPr lang="uk-UA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457200" y="170573"/>
            <a:ext cx="8229600" cy="952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b="1" dirty="0" smtClean="0">
                <a:solidFill>
                  <a:schemeClr val="accent6">
                    <a:lumMod val="75000"/>
                  </a:schemeClr>
                </a:solidFill>
              </a:rPr>
              <a:t>Qualitative Evaluation </a:t>
            </a:r>
          </a:p>
          <a:p>
            <a:pPr algn="l"/>
            <a:r>
              <a:rPr lang="en-US" sz="3600" b="1" dirty="0" smtClean="0">
                <a:solidFill>
                  <a:schemeClr val="accent6">
                    <a:lumMod val="75000"/>
                  </a:schemeClr>
                </a:solidFill>
              </a:rPr>
              <a:t>(</a:t>
            </a:r>
            <a:r>
              <a:rPr lang="en-US" sz="3600" b="1" dirty="0" err="1" smtClean="0">
                <a:solidFill>
                  <a:schemeClr val="accent6">
                    <a:lumMod val="75000"/>
                  </a:schemeClr>
                </a:solidFill>
              </a:rPr>
              <a:t>Amaral</a:t>
            </a:r>
            <a:r>
              <a:rPr lang="en-US" sz="3600" b="1" dirty="0" smtClean="0">
                <a:solidFill>
                  <a:schemeClr val="accent6">
                    <a:lumMod val="75000"/>
                  </a:schemeClr>
                </a:solidFill>
              </a:rPr>
              <a:t> and Andrade 2016)</a:t>
            </a:r>
            <a:endParaRPr lang="en-US" sz="3600" dirty="0"/>
          </a:p>
        </p:txBody>
      </p:sp>
      <p:sp>
        <p:nvSpPr>
          <p:cNvPr id="8" name="Rectangle 7"/>
          <p:cNvSpPr/>
          <p:nvPr/>
        </p:nvSpPr>
        <p:spPr>
          <a:xfrm>
            <a:off x="108895" y="1237824"/>
            <a:ext cx="8874801" cy="3527950"/>
          </a:xfrm>
          <a:prstGeom prst="rect">
            <a:avLst/>
          </a:prstGeom>
          <a:solidFill>
            <a:srgbClr val="FFFFFF">
              <a:alpha val="94000"/>
            </a:srgb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88051" y="1291742"/>
            <a:ext cx="6905205" cy="156966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109728" lvl="0">
              <a:spcBef>
                <a:spcPts val="400"/>
              </a:spcBef>
              <a:buClr>
                <a:srgbClr val="2C7C9F"/>
              </a:buClr>
              <a:buSzPct val="68000"/>
            </a:pPr>
            <a:r>
              <a:rPr lang="en-US" sz="3200" dirty="0">
                <a:solidFill>
                  <a:schemeClr val="bg1"/>
                </a:solidFill>
                <a:latin typeface="Gill Sans Light"/>
                <a:cs typeface="Gill Sans Light"/>
              </a:rPr>
              <a:t>I liked the groove on this song. It’s going to match well with the next one by Duran </a:t>
            </a:r>
            <a:r>
              <a:rPr lang="en-US" sz="3200" dirty="0" smtClean="0">
                <a:solidFill>
                  <a:schemeClr val="bg1"/>
                </a:solidFill>
                <a:latin typeface="Gill Sans Light"/>
                <a:cs typeface="Gill Sans Light"/>
              </a:rPr>
              <a:t>Duran: </a:t>
            </a:r>
            <a:r>
              <a:rPr lang="en-US" sz="3200" dirty="0">
                <a:solidFill>
                  <a:schemeClr val="bg1"/>
                </a:solidFill>
                <a:latin typeface="Gill Sans Light"/>
                <a:cs typeface="Gill Sans Light"/>
              </a:rPr>
              <a:t>Hungry Like the Wolf. </a:t>
            </a:r>
          </a:p>
        </p:txBody>
      </p:sp>
      <p:sp>
        <p:nvSpPr>
          <p:cNvPr id="22" name="Rectangle 21"/>
          <p:cNvSpPr/>
          <p:nvPr/>
        </p:nvSpPr>
        <p:spPr>
          <a:xfrm>
            <a:off x="2078491" y="3088573"/>
            <a:ext cx="6905205" cy="206210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109728" lvl="0">
              <a:spcBef>
                <a:spcPts val="400"/>
              </a:spcBef>
              <a:buClr>
                <a:srgbClr val="2C7C9F"/>
              </a:buClr>
              <a:buSzPct val="68000"/>
            </a:pPr>
            <a:r>
              <a:rPr lang="en-US" sz="3200" dirty="0" smtClean="0">
                <a:solidFill>
                  <a:schemeClr val="bg1"/>
                </a:solidFill>
                <a:latin typeface="Gill Sans Light"/>
                <a:cs typeface="Gill Sans Light"/>
              </a:rPr>
              <a:t>It’s a rather conventional 70’s 80’s theme (</a:t>
            </a:r>
            <a:r>
              <a:rPr lang="is-IS" sz="3200" dirty="0" smtClean="0">
                <a:solidFill>
                  <a:schemeClr val="bg1"/>
                </a:solidFill>
                <a:latin typeface="Gill Sans Light"/>
                <a:cs typeface="Gill Sans Light"/>
              </a:rPr>
              <a:t>…) However, who listens to the first song will likely like the others. It’s a good playlist in general.</a:t>
            </a:r>
            <a:endParaRPr lang="en-US" sz="3200" dirty="0">
              <a:solidFill>
                <a:schemeClr val="bg1"/>
              </a:solidFill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520608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2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406241"/>
            <a:ext cx="8229600" cy="3882111"/>
          </a:xfrm>
        </p:spPr>
        <p:txBody>
          <a:bodyPr>
            <a:normAutofit/>
          </a:bodyPr>
          <a:lstStyle/>
          <a:p>
            <a:r>
              <a:rPr lang="en-US" sz="2200" dirty="0" smtClean="0"/>
              <a:t>Musician Trajectories</a:t>
            </a:r>
            <a:endParaRPr lang="en-US" sz="2200" dirty="0"/>
          </a:p>
          <a:p>
            <a:pPr lvl="1"/>
            <a:r>
              <a:rPr lang="en-US" sz="1600" dirty="0" smtClean="0"/>
              <a:t>Extracted from </a:t>
            </a:r>
            <a:r>
              <a:rPr lang="en-US" sz="1600" dirty="0" err="1" smtClean="0"/>
              <a:t>Discogs</a:t>
            </a:r>
            <a:r>
              <a:rPr lang="en-US" sz="1600" dirty="0" smtClean="0"/>
              <a:t> data</a:t>
            </a:r>
          </a:p>
          <a:p>
            <a:pPr lvl="1"/>
            <a:r>
              <a:rPr lang="en-US" sz="1600" dirty="0" smtClean="0"/>
              <a:t>Focus on Jazz recordings</a:t>
            </a:r>
            <a:endParaRPr lang="en-US" sz="1400" dirty="0" smtClean="0"/>
          </a:p>
          <a:p>
            <a:r>
              <a:rPr lang="en-US" sz="2200" dirty="0" smtClean="0"/>
              <a:t>E.g., Sax players collaborating with </a:t>
            </a:r>
            <a:r>
              <a:rPr lang="en-US" sz="2200" dirty="0"/>
              <a:t>l</a:t>
            </a:r>
            <a:r>
              <a:rPr lang="en-US" sz="2200" dirty="0" smtClean="0"/>
              <a:t>eading Artists/Bands</a:t>
            </a:r>
          </a:p>
          <a:p>
            <a:r>
              <a:rPr lang="en-US" sz="2200" dirty="0" smtClean="0"/>
              <a:t>Trajectory of a collaborator. </a:t>
            </a:r>
            <a:br>
              <a:rPr lang="en-US" sz="2200" dirty="0" smtClean="0"/>
            </a:br>
            <a:r>
              <a:rPr lang="en-US" sz="2200" dirty="0" smtClean="0"/>
              <a:t>For instance: 3 Steps in John Coltrane’s Trajectory</a:t>
            </a:r>
          </a:p>
          <a:p>
            <a:pPr lvl="1"/>
            <a:endParaRPr lang="en-US" sz="18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rPr lang="uk-UA" smtClean="0"/>
              <a:t>24</a:t>
            </a:fld>
            <a:endParaRPr lang="uk-UA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457199" y="308890"/>
            <a:ext cx="8419615" cy="952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b="1" dirty="0" smtClean="0">
                <a:solidFill>
                  <a:schemeClr val="accent6">
                    <a:lumMod val="75000"/>
                  </a:schemeClr>
                </a:solidFill>
              </a:rPr>
              <a:t>Other Datasets</a:t>
            </a:r>
          </a:p>
          <a:p>
            <a:pPr algn="l"/>
            <a:r>
              <a:rPr lang="en-US" sz="3600" b="1" dirty="0" smtClean="0">
                <a:solidFill>
                  <a:schemeClr val="accent6">
                    <a:lumMod val="75000"/>
                  </a:schemeClr>
                </a:solidFill>
              </a:rPr>
              <a:t>(Andrade and Figueiredo, ISMIR 2016)</a:t>
            </a:r>
            <a:endParaRPr lang="en-US" sz="36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4988" y="4132284"/>
            <a:ext cx="1070502" cy="118318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5537" y="4159402"/>
            <a:ext cx="1033026" cy="112894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2948" y="4132284"/>
            <a:ext cx="1070502" cy="1183186"/>
          </a:xfrm>
          <a:prstGeom prst="rect">
            <a:avLst/>
          </a:prstGeom>
        </p:spPr>
      </p:pic>
      <p:cxnSp>
        <p:nvCxnSpPr>
          <p:cNvPr id="10" name="Straight Connector 9"/>
          <p:cNvCxnSpPr>
            <a:stCxn id="2" idx="3"/>
            <a:endCxn id="4" idx="1"/>
          </p:cNvCxnSpPr>
          <p:nvPr/>
        </p:nvCxnSpPr>
        <p:spPr>
          <a:xfrm>
            <a:off x="2225490" y="4723877"/>
            <a:ext cx="350047" cy="0"/>
          </a:xfrm>
          <a:prstGeom prst="line">
            <a:avLst/>
          </a:prstGeom>
          <a:ln>
            <a:solidFill>
              <a:srgbClr val="000000"/>
            </a:solidFill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4" idx="3"/>
            <a:endCxn id="9" idx="1"/>
          </p:cNvCxnSpPr>
          <p:nvPr/>
        </p:nvCxnSpPr>
        <p:spPr>
          <a:xfrm>
            <a:off x="3608563" y="4723877"/>
            <a:ext cx="364385" cy="0"/>
          </a:xfrm>
          <a:prstGeom prst="line">
            <a:avLst/>
          </a:prstGeom>
          <a:ln>
            <a:solidFill>
              <a:srgbClr val="000000"/>
            </a:solidFill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4620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rPr lang="uk-UA" smtClean="0"/>
              <a:t>25</a:t>
            </a:fld>
            <a:endParaRPr lang="uk-UA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457199" y="308890"/>
            <a:ext cx="8419615" cy="952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b="1" dirty="0" smtClean="0">
                <a:solidFill>
                  <a:schemeClr val="accent6">
                    <a:lumMod val="75000"/>
                  </a:schemeClr>
                </a:solidFill>
              </a:rPr>
              <a:t>Other Datasets</a:t>
            </a:r>
          </a:p>
          <a:p>
            <a:pPr algn="l"/>
            <a:r>
              <a:rPr lang="en-US" sz="3600" b="1" dirty="0" smtClean="0">
                <a:solidFill>
                  <a:schemeClr val="accent6">
                    <a:lumMod val="75000"/>
                  </a:schemeClr>
                </a:solidFill>
              </a:rPr>
              <a:t>(Andrade and Figueiredo, ISMIR 2016)</a:t>
            </a:r>
            <a:endParaRPr lang="en-US" sz="36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1018" y="1898663"/>
            <a:ext cx="7208885" cy="300249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1018" y="1467033"/>
            <a:ext cx="7208885" cy="4247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152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4000" b="1" dirty="0" smtClean="0">
                <a:solidFill>
                  <a:schemeClr val="accent6">
                    <a:lumMod val="75000"/>
                  </a:schemeClr>
                </a:solidFill>
              </a:rPr>
              <a:t>Conclusions</a:t>
            </a:r>
            <a:endParaRPr lang="en-US" sz="4000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209492" y="1186680"/>
            <a:ext cx="8934508" cy="4628299"/>
          </a:xfrm>
        </p:spPr>
        <p:txBody>
          <a:bodyPr>
            <a:normAutofit lnSpcReduction="10000"/>
          </a:bodyPr>
          <a:lstStyle/>
          <a:p>
            <a:r>
              <a:rPr lang="en-US" dirty="0" err="1" smtClean="0"/>
              <a:t>TribeFlow</a:t>
            </a:r>
            <a:endParaRPr lang="en-US" dirty="0" smtClean="0"/>
          </a:p>
          <a:p>
            <a:pPr lvl="1"/>
            <a:r>
              <a:rPr lang="en-US" sz="2400" dirty="0" smtClean="0"/>
              <a:t>Predicts &amp; mines user trajectories</a:t>
            </a:r>
          </a:p>
          <a:p>
            <a:pPr lvl="1"/>
            <a:r>
              <a:rPr lang="en-US" sz="2400" dirty="0" smtClean="0"/>
              <a:t>Fast &amp; scalable</a:t>
            </a:r>
          </a:p>
          <a:p>
            <a:pPr lvl="1"/>
            <a:r>
              <a:rPr lang="en-US" sz="2400" dirty="0" smtClean="0"/>
              <a:t>Accurate &amp; interpretable</a:t>
            </a:r>
          </a:p>
          <a:p>
            <a:r>
              <a:rPr lang="en-US" dirty="0" smtClean="0"/>
              <a:t>Future Work</a:t>
            </a:r>
          </a:p>
          <a:p>
            <a:pPr lvl="1"/>
            <a:r>
              <a:rPr lang="en-US" sz="2400" dirty="0" smtClean="0"/>
              <a:t>Supervised Learning</a:t>
            </a:r>
          </a:p>
          <a:p>
            <a:pPr lvl="1"/>
            <a:r>
              <a:rPr lang="en-US" sz="2400" dirty="0" smtClean="0"/>
              <a:t>Other Domains</a:t>
            </a:r>
          </a:p>
          <a:p>
            <a:pPr lvl="1"/>
            <a:r>
              <a:rPr lang="en-US" sz="2400" dirty="0" smtClean="0"/>
              <a:t>Combining with musical features</a:t>
            </a:r>
          </a:p>
          <a:p>
            <a:endParaRPr lang="en-US" dirty="0">
              <a:solidFill>
                <a:srgbClr val="0011FF"/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11FF"/>
                </a:solidFill>
              </a:rPr>
              <a:t>Thank You!</a:t>
            </a:r>
            <a:endParaRPr lang="en-US" dirty="0">
              <a:solidFill>
                <a:srgbClr val="0011FF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DEBE3-ADDE-CC42-BB4F-117E68CD671E}" type="slidenum">
              <a:rPr lang="en-US" smtClean="0"/>
              <a:t>26</a:t>
            </a:fld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062281" y="3841428"/>
            <a:ext cx="3762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hlinkClick r:id="rId3"/>
              </a:rPr>
              <a:t>http://flaviovdf.github.io/tribeflow</a:t>
            </a:r>
            <a:r>
              <a:rPr lang="en-US" b="1" dirty="0" smtClean="0"/>
              <a:t> </a:t>
            </a:r>
            <a:endParaRPr lang="en-US" b="1" dirty="0"/>
          </a:p>
        </p:txBody>
      </p:sp>
      <p:pic>
        <p:nvPicPr>
          <p:cNvPr id="8" name="Picture 7" descr="Screen Shot 2016-04-13 at 12.47.45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809" y="1483147"/>
            <a:ext cx="3404404" cy="2274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6727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83964" y="2478120"/>
            <a:ext cx="8229600" cy="952500"/>
          </a:xfrm>
        </p:spPr>
        <p:txBody>
          <a:bodyPr/>
          <a:lstStyle/>
          <a:p>
            <a:r>
              <a:rPr lang="en-US" dirty="0" smtClean="0"/>
              <a:t>Backup slides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DEBE3-ADDE-CC42-BB4F-117E68CD671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3082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782" y="4447769"/>
            <a:ext cx="3859514" cy="126723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5909"/>
            <a:ext cx="8229600" cy="952500"/>
          </a:xfrm>
        </p:spPr>
        <p:txBody>
          <a:bodyPr>
            <a:normAutofit/>
          </a:bodyPr>
          <a:lstStyle/>
          <a:p>
            <a:pPr algn="l"/>
            <a:r>
              <a:rPr lang="en-US" sz="3600" b="1" dirty="0" smtClean="0">
                <a:solidFill>
                  <a:schemeClr val="accent6">
                    <a:lumMod val="75000"/>
                  </a:schemeClr>
                </a:solidFill>
              </a:rPr>
              <a:t>Navigational Constraints</a:t>
            </a:r>
            <a:endParaRPr lang="en-US" sz="3600" dirty="0"/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234613" y="862159"/>
            <a:ext cx="8229600" cy="396346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 smtClean="0"/>
          </a:p>
          <a:p>
            <a:r>
              <a:rPr lang="en-US" sz="2600" dirty="0" smtClean="0"/>
              <a:t>Music Genre Constraints</a:t>
            </a:r>
          </a:p>
          <a:p>
            <a:pPr lvl="1"/>
            <a:r>
              <a:rPr lang="en-US" sz="2200" dirty="0" smtClean="0">
                <a:solidFill>
                  <a:srgbClr val="000000"/>
                </a:solidFill>
              </a:rPr>
              <a:t>Listening to Symphonic Heavy Metal after the Backstreet Boys </a:t>
            </a:r>
            <a:r>
              <a:rPr lang="en-US" sz="2200" dirty="0" smtClean="0">
                <a:solidFill>
                  <a:srgbClr val="FF0000"/>
                </a:solidFill>
              </a:rPr>
              <a:t/>
            </a:r>
            <a:br>
              <a:rPr lang="en-US" sz="2200" dirty="0" smtClean="0">
                <a:solidFill>
                  <a:srgbClr val="FF0000"/>
                </a:solidFill>
              </a:rPr>
            </a:br>
            <a:r>
              <a:rPr lang="en-US" sz="2200" dirty="0" smtClean="0">
                <a:solidFill>
                  <a:srgbClr val="FF0000"/>
                </a:solidFill>
              </a:rPr>
              <a:t>Probably not</a:t>
            </a:r>
            <a:br>
              <a:rPr lang="en-US" sz="2200" dirty="0" smtClean="0">
                <a:solidFill>
                  <a:srgbClr val="FF0000"/>
                </a:solidFill>
              </a:rPr>
            </a:br>
            <a:endParaRPr lang="en-US" sz="2200" dirty="0" smtClean="0">
              <a:solidFill>
                <a:srgbClr val="FF0000"/>
              </a:solidFill>
            </a:endParaRPr>
          </a:p>
          <a:p>
            <a:pPr lvl="1"/>
            <a:r>
              <a:rPr lang="en-US" sz="2200" dirty="0">
                <a:solidFill>
                  <a:srgbClr val="000000"/>
                </a:solidFill>
              </a:rPr>
              <a:t>Listening to Symphonic Heavy Metal after </a:t>
            </a:r>
            <a:r>
              <a:rPr lang="en-US" sz="2200" dirty="0" smtClean="0">
                <a:solidFill>
                  <a:srgbClr val="000000"/>
                </a:solidFill>
              </a:rPr>
              <a:t>Classical Music</a:t>
            </a:r>
            <a:br>
              <a:rPr lang="en-US" sz="2200" dirty="0" smtClean="0">
                <a:solidFill>
                  <a:srgbClr val="000000"/>
                </a:solidFill>
              </a:rPr>
            </a:br>
            <a:r>
              <a:rPr lang="en-US" sz="2200" dirty="0" smtClean="0">
                <a:solidFill>
                  <a:srgbClr val="FF0000"/>
                </a:solidFill>
              </a:rPr>
              <a:t>Possible </a:t>
            </a:r>
            <a:br>
              <a:rPr lang="en-US" sz="2200" dirty="0" smtClean="0">
                <a:solidFill>
                  <a:srgbClr val="FF0000"/>
                </a:solidFill>
              </a:rPr>
            </a:br>
            <a:endParaRPr lang="en-US" sz="2200" dirty="0">
              <a:solidFill>
                <a:srgbClr val="FF0000"/>
              </a:solidFill>
            </a:endParaRPr>
          </a:p>
          <a:p>
            <a:r>
              <a:rPr lang="en-US" sz="2600" dirty="0" smtClean="0">
                <a:solidFill>
                  <a:srgbClr val="000000"/>
                </a:solidFill>
              </a:rPr>
              <a:t>Application Constraints (e.g., Links on the Application)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DEBE3-ADDE-CC42-BB4F-117E68CD671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3294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1119" y="1074768"/>
            <a:ext cx="3812881" cy="2101488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55439" y="1350475"/>
            <a:ext cx="8229600" cy="4063999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Gill Sans Light"/>
                <a:cs typeface="Gill Sans Light"/>
              </a:rPr>
              <a:t>Generative</a:t>
            </a:r>
            <a:r>
              <a:rPr lang="en-US" dirty="0">
                <a:latin typeface="Gill Sans Light"/>
                <a:cs typeface="Gill Sans Light"/>
              </a:rPr>
              <a:t> </a:t>
            </a:r>
            <a:r>
              <a:rPr lang="en-US" dirty="0" smtClean="0">
                <a:latin typeface="Gill Sans Light"/>
                <a:cs typeface="Gill Sans Light"/>
              </a:rPr>
              <a:t>model variables:</a:t>
            </a:r>
          </a:p>
          <a:p>
            <a:pPr lvl="1"/>
            <a:r>
              <a:rPr lang="en-US" dirty="0" smtClean="0">
                <a:solidFill>
                  <a:srgbClr val="0011FF"/>
                </a:solidFill>
                <a:latin typeface="Gill Sans Light"/>
                <a:cs typeface="Gill Sans Light"/>
              </a:rPr>
              <a:t>Environments:</a:t>
            </a:r>
          </a:p>
          <a:p>
            <a:pPr lvl="2"/>
            <a:r>
              <a:rPr lang="en-US" dirty="0" smtClean="0">
                <a:latin typeface="Gill Sans Light"/>
                <a:cs typeface="Gill Sans Light"/>
              </a:rPr>
              <a:t>Transition Matrix</a:t>
            </a:r>
          </a:p>
          <a:p>
            <a:pPr lvl="3"/>
            <a:r>
              <a:rPr lang="en-US" sz="2400" dirty="0" smtClean="0">
                <a:latin typeface="Gill Sans Light"/>
                <a:cs typeface="Gill Sans Light"/>
              </a:rPr>
              <a:t>Simplify inference by breaking up sequence </a:t>
            </a:r>
            <a:br>
              <a:rPr lang="en-US" sz="2400" dirty="0" smtClean="0">
                <a:latin typeface="Gill Sans Light"/>
                <a:cs typeface="Gill Sans Light"/>
              </a:rPr>
            </a:br>
            <a:r>
              <a:rPr lang="en-US" sz="2400" dirty="0" smtClean="0">
                <a:latin typeface="Gill Sans Light"/>
                <a:cs typeface="Gill Sans Light"/>
              </a:rPr>
              <a:t>into renewal times of length B</a:t>
            </a:r>
          </a:p>
          <a:p>
            <a:pPr lvl="2"/>
            <a:r>
              <a:rPr lang="en-US" dirty="0" smtClean="0">
                <a:latin typeface="Gill Sans Light"/>
                <a:cs typeface="Gill Sans Light"/>
              </a:rPr>
              <a:t>Inter-event time survival distribution</a:t>
            </a:r>
          </a:p>
          <a:p>
            <a:pPr lvl="1"/>
            <a:r>
              <a:rPr lang="en-US" dirty="0" smtClean="0">
                <a:solidFill>
                  <a:srgbClr val="0011FF"/>
                </a:solidFill>
              </a:rPr>
              <a:t>Latent user preferences over environments</a:t>
            </a:r>
          </a:p>
          <a:p>
            <a:pPr lvl="1"/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600" b="1" dirty="0" err="1" smtClean="0">
                <a:solidFill>
                  <a:schemeClr val="accent6">
                    <a:lumMod val="75000"/>
                  </a:schemeClr>
                </a:solidFill>
              </a:rPr>
              <a:t>TribeFlow’s</a:t>
            </a:r>
            <a:r>
              <a:rPr lang="en-US" sz="3600" b="1" dirty="0" smtClean="0">
                <a:solidFill>
                  <a:schemeClr val="accent6">
                    <a:lumMod val="75000"/>
                  </a:schemeClr>
                </a:solidFill>
              </a:rPr>
              <a:t> Generative Model</a:t>
            </a:r>
            <a:endParaRPr lang="en-US" sz="36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DEBE3-ADDE-CC42-BB4F-117E68CD671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1514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 descr="rihanna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0476" y="2171706"/>
            <a:ext cx="736600" cy="736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600" b="1" dirty="0" smtClean="0">
                <a:solidFill>
                  <a:schemeClr val="accent6">
                    <a:lumMod val="75000"/>
                  </a:schemeClr>
                </a:solidFill>
              </a:rPr>
              <a:t>What Happens </a:t>
            </a:r>
            <a:r>
              <a:rPr lang="en-US" sz="3600" b="1" dirty="0" err="1" smtClean="0">
                <a:solidFill>
                  <a:schemeClr val="accent6">
                    <a:lumMod val="75000"/>
                  </a:schemeClr>
                </a:solidFill>
              </a:rPr>
              <a:t>vs</a:t>
            </a:r>
            <a:r>
              <a:rPr lang="en-US" sz="3600" b="1" dirty="0" smtClean="0">
                <a:solidFill>
                  <a:schemeClr val="accent6">
                    <a:lumMod val="75000"/>
                  </a:schemeClr>
                </a:solidFill>
              </a:rPr>
              <a:t> What we See</a:t>
            </a:r>
            <a:endParaRPr lang="en-US" sz="36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DEBE3-ADDE-CC42-BB4F-117E68CD671E}" type="slidenum">
              <a:rPr lang="en-US" smtClean="0"/>
              <a:t>3</a:t>
            </a:fld>
            <a:endParaRPr lang="en-US"/>
          </a:p>
        </p:txBody>
      </p:sp>
      <p:pic>
        <p:nvPicPr>
          <p:cNvPr id="15" name="Picture 14" descr="madonna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3356947"/>
            <a:ext cx="736600" cy="736600"/>
          </a:xfrm>
          <a:prstGeom prst="rect">
            <a:avLst/>
          </a:prstGeom>
        </p:spPr>
      </p:pic>
      <p:pic>
        <p:nvPicPr>
          <p:cNvPr id="16" name="Picture 15" descr="ceu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3196" y="3864947"/>
            <a:ext cx="736600" cy="736600"/>
          </a:xfrm>
          <a:prstGeom prst="rect">
            <a:avLst/>
          </a:prstGeom>
        </p:spPr>
      </p:pic>
      <p:pic>
        <p:nvPicPr>
          <p:cNvPr id="18" name="Picture 17" descr="rihanna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3986504"/>
            <a:ext cx="736600" cy="736600"/>
          </a:xfrm>
          <a:prstGeom prst="rect">
            <a:avLst/>
          </a:prstGeom>
        </p:spPr>
      </p:pic>
      <p:pic>
        <p:nvPicPr>
          <p:cNvPr id="20" name="Picture 19" descr="taylor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237" y="2988647"/>
            <a:ext cx="692663" cy="736600"/>
          </a:xfrm>
          <a:prstGeom prst="rect">
            <a:avLst/>
          </a:prstGeom>
        </p:spPr>
      </p:pic>
      <p:pic>
        <p:nvPicPr>
          <p:cNvPr id="32" name="Picture 31" descr="beyonce.jp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6784" y="2260347"/>
            <a:ext cx="762000" cy="762000"/>
          </a:xfrm>
          <a:prstGeom prst="rect">
            <a:avLst/>
          </a:prstGeom>
        </p:spPr>
      </p:pic>
      <p:pic>
        <p:nvPicPr>
          <p:cNvPr id="34" name="Picture 33" descr="niki.jp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0660" y="1380159"/>
            <a:ext cx="746124" cy="762000"/>
          </a:xfrm>
          <a:prstGeom prst="rect">
            <a:avLst/>
          </a:prstGeom>
        </p:spPr>
      </p:pic>
      <p:pic>
        <p:nvPicPr>
          <p:cNvPr id="35" name="Picture 34" descr="saltnpeppa.jp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7357" y="1299818"/>
            <a:ext cx="736600" cy="736600"/>
          </a:xfrm>
          <a:prstGeom prst="rect">
            <a:avLst/>
          </a:prstGeom>
        </p:spPr>
      </p:pic>
      <p:sp>
        <p:nvSpPr>
          <p:cNvPr id="37" name="Slide Number Placeholder 5"/>
          <p:cNvSpPr txBox="1">
            <a:spLocks/>
          </p:cNvSpPr>
          <p:nvPr/>
        </p:nvSpPr>
        <p:spPr>
          <a:xfrm>
            <a:off x="6553200" y="5296962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800" b="1" kern="1200">
                <a:solidFill>
                  <a:schemeClr val="tx1">
                    <a:tint val="75000"/>
                  </a:schemeClr>
                </a:solidFill>
                <a:latin typeface="Times New Roman"/>
                <a:ea typeface="+mn-ea"/>
                <a:cs typeface="Times New Roman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87DEBE3-ADDE-CC42-BB4F-117E68CD671E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7000402" y="3432537"/>
            <a:ext cx="822960" cy="822960"/>
          </a:xfrm>
          <a:prstGeom prst="ellipse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dirty="0" smtClean="0"/>
              <a:t>L3</a:t>
            </a:r>
            <a:endParaRPr lang="en-US" dirty="0"/>
          </a:p>
        </p:txBody>
      </p:sp>
      <p:sp>
        <p:nvSpPr>
          <p:cNvPr id="39" name="Oval 38"/>
          <p:cNvSpPr/>
          <p:nvPr/>
        </p:nvSpPr>
        <p:spPr>
          <a:xfrm>
            <a:off x="7003418" y="2381421"/>
            <a:ext cx="822960" cy="822960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dirty="0" smtClean="0"/>
              <a:t>L2</a:t>
            </a:r>
            <a:endParaRPr lang="en-US" dirty="0"/>
          </a:p>
        </p:txBody>
      </p:sp>
      <p:sp>
        <p:nvSpPr>
          <p:cNvPr id="40" name="Oval 39"/>
          <p:cNvSpPr/>
          <p:nvPr/>
        </p:nvSpPr>
        <p:spPr>
          <a:xfrm>
            <a:off x="7000402" y="1033647"/>
            <a:ext cx="822960" cy="822960"/>
          </a:xfrm>
          <a:prstGeom prst="ellipse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dirty="0" smtClean="0"/>
              <a:t>L1</a:t>
            </a:r>
            <a:endParaRPr lang="en-US" dirty="0"/>
          </a:p>
        </p:txBody>
      </p:sp>
      <p:sp>
        <p:nvSpPr>
          <p:cNvPr id="41" name="Oval 40"/>
          <p:cNvSpPr/>
          <p:nvPr/>
        </p:nvSpPr>
        <p:spPr>
          <a:xfrm>
            <a:off x="7003418" y="4805052"/>
            <a:ext cx="822960" cy="822960"/>
          </a:xfrm>
          <a:prstGeom prst="ellipse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dirty="0" smtClean="0"/>
              <a:t>L1</a:t>
            </a:r>
            <a:endParaRPr lang="en-US" dirty="0"/>
          </a:p>
        </p:txBody>
      </p:sp>
      <p:cxnSp>
        <p:nvCxnSpPr>
          <p:cNvPr id="42" name="Straight Connector 41"/>
          <p:cNvCxnSpPr>
            <a:stCxn id="40" idx="4"/>
            <a:endCxn id="39" idx="0"/>
          </p:cNvCxnSpPr>
          <p:nvPr/>
        </p:nvCxnSpPr>
        <p:spPr>
          <a:xfrm>
            <a:off x="7411882" y="1856607"/>
            <a:ext cx="3016" cy="524814"/>
          </a:xfrm>
          <a:prstGeom prst="line">
            <a:avLst/>
          </a:prstGeom>
          <a:ln>
            <a:solidFill>
              <a:schemeClr val="tx1"/>
            </a:solidFill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stCxn id="39" idx="4"/>
            <a:endCxn id="38" idx="0"/>
          </p:cNvCxnSpPr>
          <p:nvPr/>
        </p:nvCxnSpPr>
        <p:spPr>
          <a:xfrm flipH="1">
            <a:off x="7411882" y="3204381"/>
            <a:ext cx="3016" cy="228156"/>
          </a:xfrm>
          <a:prstGeom prst="line">
            <a:avLst/>
          </a:prstGeom>
          <a:ln>
            <a:solidFill>
              <a:schemeClr val="tx1"/>
            </a:solidFill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stCxn id="38" idx="4"/>
            <a:endCxn id="41" idx="0"/>
          </p:cNvCxnSpPr>
          <p:nvPr/>
        </p:nvCxnSpPr>
        <p:spPr>
          <a:xfrm>
            <a:off x="7411882" y="4255497"/>
            <a:ext cx="3016" cy="549555"/>
          </a:xfrm>
          <a:prstGeom prst="line">
            <a:avLst/>
          </a:prstGeom>
          <a:ln>
            <a:solidFill>
              <a:schemeClr val="tx1"/>
            </a:solidFill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Right Arrow 54"/>
          <p:cNvSpPr/>
          <p:nvPr/>
        </p:nvSpPr>
        <p:spPr>
          <a:xfrm rot="5400000">
            <a:off x="6187541" y="2905960"/>
            <a:ext cx="4567586" cy="822960"/>
          </a:xfrm>
          <a:prstGeom prst="rightArrow">
            <a:avLst/>
          </a:prstGeom>
          <a:solidFill>
            <a:schemeClr val="accent6">
              <a:alpha val="70000"/>
            </a:schemeClr>
          </a:solidFill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Time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6164039" y="2012089"/>
            <a:ext cx="4395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T</a:t>
            </a:r>
            <a:r>
              <a:rPr lang="en-US" baseline="-25000" dirty="0" smtClean="0">
                <a:latin typeface="Times New Roman"/>
                <a:cs typeface="Times New Roman"/>
              </a:rPr>
              <a:t>1</a:t>
            </a:r>
            <a:endParaRPr lang="en-US" baseline="-25000" dirty="0">
              <a:latin typeface="Times New Roman"/>
              <a:cs typeface="Times New Roman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6164039" y="3063205"/>
            <a:ext cx="4395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T</a:t>
            </a:r>
            <a:r>
              <a:rPr lang="en-US" baseline="-25000" dirty="0">
                <a:latin typeface="Times New Roman"/>
                <a:cs typeface="Times New Roman"/>
              </a:rPr>
              <a:t>2</a:t>
            </a:r>
          </a:p>
        </p:txBody>
      </p:sp>
      <p:sp>
        <p:nvSpPr>
          <p:cNvPr id="58" name="Rectangle 57"/>
          <p:cNvSpPr/>
          <p:nvPr/>
        </p:nvSpPr>
        <p:spPr>
          <a:xfrm>
            <a:off x="6113625" y="4435720"/>
            <a:ext cx="4395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T</a:t>
            </a:r>
            <a:r>
              <a:rPr lang="en-US" baseline="-25000" dirty="0">
                <a:latin typeface="Times New Roman"/>
                <a:cs typeface="Times New Roman"/>
              </a:rPr>
              <a:t>3</a:t>
            </a:r>
          </a:p>
        </p:txBody>
      </p:sp>
      <p:sp>
        <p:nvSpPr>
          <p:cNvPr id="59" name="Left Brace 58"/>
          <p:cNvSpPr/>
          <p:nvPr/>
        </p:nvSpPr>
        <p:spPr>
          <a:xfrm>
            <a:off x="6553200" y="1714633"/>
            <a:ext cx="469366" cy="91440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Left Brace 59"/>
          <p:cNvSpPr/>
          <p:nvPr/>
        </p:nvSpPr>
        <p:spPr>
          <a:xfrm>
            <a:off x="6470917" y="4095052"/>
            <a:ext cx="469366" cy="1053969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Left Brace 60"/>
          <p:cNvSpPr/>
          <p:nvPr/>
        </p:nvSpPr>
        <p:spPr>
          <a:xfrm>
            <a:off x="6534052" y="3019113"/>
            <a:ext cx="469366" cy="509788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 descr="user2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600908"/>
            <a:ext cx="787400" cy="78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1891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92972E-6 2.22222E-6 L 0.03523 -0.10389 C 0.04286 -0.12639 0.05397 -0.13917 0.06577 -0.13917 C 0.07896 -0.13917 0.08937 -0.12639 0.097 -0.10389 L 0.13257 2.22222E-6 " pathEditMode="relative" rAng="0" ptsTypes="FffFF">
                                      <p:cBhvr>
                                        <p:cTn id="6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28" y="-69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2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0"/>
                            </p:stCondLst>
                            <p:childTnLst>
                              <p:par>
                                <p:cTn id="15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2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9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3257 2.22222E-6 L 0.09093 0.18333 " pathEditMode="relative" ptsTypes="AA">
                                      <p:cBhvr>
                                        <p:cTn id="20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0"/>
                            </p:stCondLst>
                            <p:childTnLst>
                              <p:par>
                                <p:cTn id="28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 tmFilter="0, 0; .2, .5; .8, .5; 1, 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" dur="250" autoRev="1" fill="hold"/>
                                        <p:tgtEl>
                                          <p:spTgt spid="2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500"/>
                            </p:stCondLst>
                            <p:childTnLst>
                              <p:par>
                                <p:cTn id="32" presetID="37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91 0.18341 L 0.17454 0.20089 C 0.19173 0.20478 0.21796 0.20727 0.24557 0.20727 C 0.27683 0.20727 0.30184 0.20478 0.31921 0.20089 L 0.40309 0.18341 " pathEditMode="relative" rAng="0" ptsTypes="FffFF">
                                      <p:cBhvr>
                                        <p:cTn id="33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596" y="11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750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75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7500"/>
                            </p:stCondLst>
                            <p:childTnLst>
                              <p:par>
                                <p:cTn id="41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 tmFilter="0, 0; .2, .5; .8, .5; 1, 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3" dur="250" autoRev="1" fill="hold"/>
                                        <p:tgtEl>
                                          <p:spTgt spid="2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8000"/>
                            </p:stCondLst>
                            <p:childTnLst>
                              <p:par>
                                <p:cTn id="45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 tmFilter="0, 0; .2, .5; .8, .5; 1, 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7" dur="250" autoRev="1" fill="hold"/>
                                        <p:tgtEl>
                                          <p:spTgt spid="2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8500"/>
                            </p:stCondLst>
                            <p:childTnLst>
                              <p:par>
                                <p:cTn id="49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0309 0.1834 L 0.48315 -0.06937 " pathEditMode="relative" rAng="0" ptsTypes="AA">
                                      <p:cBhvr>
                                        <p:cTn id="50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94" y="-1265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500"/>
                            </p:stCondLst>
                            <p:childTnLst>
                              <p:par>
                                <p:cTn id="5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500"/>
                            </p:stCondLst>
                            <p:childTnLst>
                              <p:par>
                                <p:cTn id="5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9" grpId="0" animBg="1"/>
      <p:bldP spid="40" grpId="0" animBg="1"/>
      <p:bldP spid="41" grpId="0" animBg="1"/>
      <p:bldP spid="56" grpId="0"/>
      <p:bldP spid="57" grpId="0"/>
      <p:bldP spid="58" grpId="0"/>
      <p:bldP spid="59" grpId="0" animBg="1"/>
      <p:bldP spid="60" grpId="0" animBg="1"/>
      <p:bldP spid="61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en-US" sz="3600" b="1" dirty="0" smtClean="0">
                <a:solidFill>
                  <a:schemeClr val="accent6">
                    <a:lumMod val="75000"/>
                  </a:schemeClr>
                </a:solidFill>
              </a:rPr>
              <a:t>Using Data Subsamples</a:t>
            </a:r>
            <a:endParaRPr lang="en-US" sz="36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DEBE3-ADDE-CC42-BB4F-117E68CD671E}" type="slidenum">
              <a:rPr lang="en-US" smtClean="0"/>
              <a:t>30</a:t>
            </a:fld>
            <a:endParaRPr lang="en-US"/>
          </a:p>
        </p:txBody>
      </p:sp>
      <p:sp>
        <p:nvSpPr>
          <p:cNvPr id="11" name="Shape 432"/>
          <p:cNvSpPr/>
          <p:nvPr/>
        </p:nvSpPr>
        <p:spPr>
          <a:xfrm>
            <a:off x="4238998" y="1152766"/>
            <a:ext cx="4550195" cy="5030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/>
          <a:p>
            <a:pPr algn="l">
              <a:defRPr>
                <a:solidFill>
                  <a:schemeClr val="accent4">
                    <a:hueOff val="481991"/>
                    <a:satOff val="11971"/>
                    <a:lumOff val="19007"/>
                  </a:schemeClr>
                </a:solidFill>
              </a:defRPr>
            </a:pPr>
            <a:r>
              <a:rPr lang="x-none" sz="2800" dirty="0" smtClean="0">
                <a:solidFill>
                  <a:srgbClr val="FFFFFF"/>
                </a:solidFill>
              </a:rPr>
              <a:t>Al</a:t>
            </a:r>
            <a:r>
              <a:rPr sz="2800" dirty="0" smtClean="0">
                <a:solidFill>
                  <a:srgbClr val="FFFFFF"/>
                </a:solidFill>
              </a:rPr>
              <a:t>ways </a:t>
            </a:r>
            <a:r>
              <a:rPr sz="2800" dirty="0">
                <a:solidFill>
                  <a:srgbClr val="FFFFFF"/>
                </a:solidFill>
              </a:rPr>
              <a:t>faster &amp; more accurate</a:t>
            </a:r>
          </a:p>
        </p:txBody>
      </p:sp>
      <p:sp>
        <p:nvSpPr>
          <p:cNvPr id="12" name="Shape 432"/>
          <p:cNvSpPr/>
          <p:nvPr/>
        </p:nvSpPr>
        <p:spPr>
          <a:xfrm>
            <a:off x="5652613" y="2738892"/>
            <a:ext cx="3491387" cy="9339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/>
          <a:p>
            <a:pPr algn="l">
              <a:defRPr>
                <a:solidFill>
                  <a:schemeClr val="accent4">
                    <a:hueOff val="481991"/>
                    <a:satOff val="11971"/>
                    <a:lumOff val="19007"/>
                  </a:schemeClr>
                </a:solidFill>
              </a:defRPr>
            </a:pPr>
            <a:r>
              <a:rPr lang="x-none" sz="2800" dirty="0" smtClean="0">
                <a:solidFill>
                  <a:srgbClr val="FF0000"/>
                </a:solidFill>
              </a:rPr>
              <a:t>Always faster and more</a:t>
            </a:r>
          </a:p>
          <a:p>
            <a:pPr algn="l">
              <a:defRPr>
                <a:solidFill>
                  <a:schemeClr val="accent4">
                    <a:hueOff val="481991"/>
                    <a:satOff val="11971"/>
                    <a:lumOff val="19007"/>
                  </a:schemeClr>
                </a:solidFill>
              </a:defRPr>
            </a:pPr>
            <a:r>
              <a:rPr lang="x-none" sz="2800" dirty="0" smtClean="0">
                <a:solidFill>
                  <a:srgbClr val="FF0000"/>
                </a:solidFill>
              </a:rPr>
              <a:t>accurate</a:t>
            </a:r>
            <a:endParaRPr sz="2800" dirty="0">
              <a:solidFill>
                <a:srgbClr val="FF0000"/>
              </a:solidFill>
            </a:endParaRPr>
          </a:p>
        </p:txBody>
      </p:sp>
      <p:pic>
        <p:nvPicPr>
          <p:cNvPr id="13" name="Picture 12" descr="compare_mrr_new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241" y="1239153"/>
            <a:ext cx="6551569" cy="4200401"/>
          </a:xfrm>
          <a:prstGeom prst="rect">
            <a:avLst/>
          </a:prstGeom>
        </p:spPr>
      </p:pic>
      <p:pic>
        <p:nvPicPr>
          <p:cNvPr id="14" name="Picture 13"/>
          <p:cNvPicPr>
            <a:picLocks/>
          </p:cNvPicPr>
          <p:nvPr/>
        </p:nvPicPr>
        <p:blipFill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  <a:extLst/>
          </a:blip>
          <a:stretch>
            <a:fillRect/>
          </a:stretch>
        </p:blipFill>
        <p:spPr>
          <a:xfrm>
            <a:off x="917859" y="1130239"/>
            <a:ext cx="6764484" cy="190015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555420" y="517420"/>
            <a:ext cx="136933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20 cores </a:t>
            </a:r>
          </a:p>
          <a:p>
            <a:r>
              <a:rPr lang="en-US" sz="2400" dirty="0" smtClean="0"/>
              <a:t>one node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004424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en-US" sz="3600" b="1" dirty="0" smtClean="0">
                <a:solidFill>
                  <a:schemeClr val="accent6">
                    <a:lumMod val="75000"/>
                  </a:schemeClr>
                </a:solidFill>
              </a:rPr>
              <a:t>Users are not Synchronized</a:t>
            </a:r>
            <a:endParaRPr lang="en-US" sz="3600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262820" y="1181365"/>
            <a:ext cx="8881180" cy="3771636"/>
          </a:xfrm>
        </p:spPr>
        <p:txBody>
          <a:bodyPr/>
          <a:lstStyle/>
          <a:p>
            <a:r>
              <a:rPr lang="en-US" dirty="0" smtClean="0"/>
              <a:t>“Everybody” eventually goes through </a:t>
            </a:r>
            <a:br>
              <a:rPr lang="en-US" dirty="0" smtClean="0"/>
            </a:br>
            <a:r>
              <a:rPr lang="en-US" dirty="0" smtClean="0"/>
              <a:t>a “Beatles” phase</a:t>
            </a:r>
            <a:br>
              <a:rPr lang="en-US" dirty="0" smtClean="0"/>
            </a:b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DEBE3-ADDE-CC42-BB4F-117E68CD671E}" type="slidenum">
              <a:rPr lang="en-US" smtClean="0"/>
              <a:t>31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316" y="2797110"/>
            <a:ext cx="7192384" cy="2705100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>
            <a:off x="4648105" y="1852775"/>
            <a:ext cx="2487717" cy="2648671"/>
          </a:xfrm>
          <a:prstGeom prst="straightConnector1">
            <a:avLst/>
          </a:prstGeom>
          <a:ln w="38100" cmpd="sng"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2985261" y="1852775"/>
            <a:ext cx="1662844" cy="2648671"/>
          </a:xfrm>
          <a:prstGeom prst="straightConnector1">
            <a:avLst/>
          </a:prstGeom>
          <a:ln w="38100" cmpd="sng"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1781" y="1181365"/>
            <a:ext cx="2105622" cy="1554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0383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rPr lang="uk-UA" smtClean="0"/>
              <a:t>32</a:t>
            </a:fld>
            <a:endParaRPr lang="uk-UA"/>
          </a:p>
        </p:txBody>
      </p:sp>
      <p:sp>
        <p:nvSpPr>
          <p:cNvPr id="7" name="Cube 6"/>
          <p:cNvSpPr/>
          <p:nvPr/>
        </p:nvSpPr>
        <p:spPr>
          <a:xfrm>
            <a:off x="688122" y="1647524"/>
            <a:ext cx="1763026" cy="2202743"/>
          </a:xfrm>
          <a:prstGeom prst="cube">
            <a:avLst/>
          </a:prstGeom>
          <a:solidFill>
            <a:srgbClr val="7F7F7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atin typeface="Lucida Calligraphy"/>
                <a:cs typeface="Lucida Calligraphy"/>
              </a:rPr>
              <a:t>X</a:t>
            </a:r>
            <a:endParaRPr lang="en-US" sz="2800" dirty="0">
              <a:latin typeface="Lucida Calligraphy"/>
              <a:cs typeface="Lucida Calligraphy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347589" y="2057991"/>
            <a:ext cx="1110113" cy="1620699"/>
          </a:xfrm>
          <a:prstGeom prst="rect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bg1"/>
                </a:solidFill>
                <a:latin typeface="Times New Roman"/>
                <a:cs typeface="Times New Roman"/>
              </a:rPr>
              <a:t>A</a:t>
            </a:r>
            <a:endParaRPr lang="en-US" sz="2800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464446" y="1981852"/>
            <a:ext cx="1367605" cy="645973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bg1"/>
                </a:solidFill>
                <a:latin typeface="Times New Roman"/>
                <a:cs typeface="Times New Roman"/>
              </a:rPr>
              <a:t>B</a:t>
            </a:r>
            <a:endParaRPr lang="en-US" sz="2800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sp>
        <p:nvSpPr>
          <p:cNvPr id="10" name="Rectangle 9"/>
          <p:cNvSpPr/>
          <p:nvPr/>
        </p:nvSpPr>
        <p:spPr>
          <a:xfrm rot="2700000">
            <a:off x="5488601" y="874862"/>
            <a:ext cx="538429" cy="9790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bg1"/>
                </a:solidFill>
                <a:latin typeface="Times New Roman"/>
                <a:cs typeface="Times New Roman"/>
              </a:rPr>
              <a:t>C</a:t>
            </a:r>
            <a:endParaRPr lang="en-US" sz="2800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sp>
        <p:nvSpPr>
          <p:cNvPr id="11" name="Cube 10"/>
          <p:cNvSpPr/>
          <p:nvPr/>
        </p:nvSpPr>
        <p:spPr>
          <a:xfrm>
            <a:off x="4546511" y="1983784"/>
            <a:ext cx="749181" cy="623888"/>
          </a:xfrm>
          <a:prstGeom prst="cube">
            <a:avLst/>
          </a:prstGeom>
          <a:solidFill>
            <a:schemeClr val="accent5">
              <a:lumMod val="75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atin typeface="Lucida Calligraphy"/>
                <a:cs typeface="Lucida Calligraphy"/>
              </a:rPr>
              <a:t>G</a:t>
            </a:r>
            <a:endParaRPr lang="en-US" sz="2800" dirty="0">
              <a:latin typeface="Lucida Calligraphy"/>
              <a:cs typeface="Lucida Calligraphy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47434" y="1332747"/>
            <a:ext cx="10680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I </a:t>
            </a:r>
            <a:r>
              <a:rPr lang="en-US" sz="2000" dirty="0" smtClean="0">
                <a:latin typeface="Gill Sans"/>
                <a:cs typeface="Gill Sans"/>
              </a:rPr>
              <a:t>x</a:t>
            </a:r>
            <a:r>
              <a:rPr lang="en-US" sz="2000" dirty="0" smtClean="0">
                <a:latin typeface="Times New Roman"/>
                <a:cs typeface="Times New Roman"/>
              </a:rPr>
              <a:t> J </a:t>
            </a:r>
            <a:r>
              <a:rPr lang="en-US" sz="2000" dirty="0" smtClean="0">
                <a:latin typeface="Gill Sans"/>
                <a:cs typeface="Gill Sans"/>
              </a:rPr>
              <a:t>x</a:t>
            </a:r>
            <a:r>
              <a:rPr lang="en-US" sz="2000" dirty="0" smtClean="0">
                <a:latin typeface="Times New Roman"/>
                <a:cs typeface="Times New Roman"/>
              </a:rPr>
              <a:t> K</a:t>
            </a: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516830" y="1676008"/>
            <a:ext cx="6206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I </a:t>
            </a:r>
            <a:r>
              <a:rPr lang="en-US" sz="2000" dirty="0" smtClean="0">
                <a:latin typeface="Gill Sans"/>
                <a:cs typeface="Gill Sans"/>
              </a:rPr>
              <a:t>x</a:t>
            </a:r>
            <a:r>
              <a:rPr lang="en-US" sz="2000" dirty="0" smtClean="0">
                <a:latin typeface="Times New Roman"/>
                <a:cs typeface="Times New Roman"/>
              </a:rPr>
              <a:t> r</a:t>
            </a: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14" name="TextBox 13"/>
          <p:cNvSpPr txBox="1"/>
          <p:nvPr/>
        </p:nvSpPr>
        <p:spPr>
          <a:xfrm rot="18965068">
            <a:off x="4985351" y="830961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K </a:t>
            </a:r>
            <a:r>
              <a:rPr lang="en-US" sz="2000" dirty="0" smtClean="0">
                <a:latin typeface="Gill Sans"/>
                <a:cs typeface="Gill Sans"/>
              </a:rPr>
              <a:t>x</a:t>
            </a:r>
            <a:r>
              <a:rPr lang="en-US" sz="2000" dirty="0" smtClean="0">
                <a:latin typeface="Times New Roman"/>
                <a:cs typeface="Times New Roman"/>
              </a:rPr>
              <a:t> t</a:t>
            </a: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009218" y="1640523"/>
            <a:ext cx="7261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K </a:t>
            </a:r>
            <a:r>
              <a:rPr lang="en-US" sz="2000" dirty="0" smtClean="0">
                <a:latin typeface="Gill Sans"/>
                <a:cs typeface="Gill Sans"/>
              </a:rPr>
              <a:t>x</a:t>
            </a:r>
            <a:r>
              <a:rPr lang="en-US" sz="2000" dirty="0" smtClean="0">
                <a:latin typeface="Times New Roman"/>
                <a:cs typeface="Times New Roman"/>
              </a:rPr>
              <a:t> s</a:t>
            </a: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656326" y="2661991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r </a:t>
            </a:r>
            <a:r>
              <a:rPr lang="en-US" sz="2000" dirty="0" smtClean="0">
                <a:latin typeface="Gill Sans"/>
                <a:cs typeface="Gill Sans"/>
              </a:rPr>
              <a:t>x</a:t>
            </a:r>
            <a:r>
              <a:rPr lang="en-US" sz="2000" dirty="0" smtClean="0">
                <a:latin typeface="Times New Roman"/>
                <a:cs typeface="Times New Roman"/>
              </a:rPr>
              <a:t> s </a:t>
            </a:r>
            <a:r>
              <a:rPr lang="en-US" sz="2000" dirty="0" smtClean="0">
                <a:latin typeface="Gill Sans"/>
                <a:cs typeface="Gill Sans"/>
              </a:rPr>
              <a:t>x</a:t>
            </a:r>
            <a:r>
              <a:rPr lang="en-US" sz="2000" dirty="0" smtClean="0">
                <a:latin typeface="Times New Roman"/>
                <a:cs typeface="Times New Roman"/>
              </a:rPr>
              <a:t> t</a:t>
            </a: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596230" y="2389663"/>
            <a:ext cx="3871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Times New Roman"/>
                <a:cs typeface="Times New Roman"/>
              </a:rPr>
              <a:t>=</a:t>
            </a:r>
          </a:p>
        </p:txBody>
      </p:sp>
      <p:sp>
        <p:nvSpPr>
          <p:cNvPr id="19" name="Left Brace 18"/>
          <p:cNvSpPr/>
          <p:nvPr/>
        </p:nvSpPr>
        <p:spPr>
          <a:xfrm>
            <a:off x="412404" y="2123479"/>
            <a:ext cx="173344" cy="1776109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 rot="16200000">
            <a:off x="-85465" y="2772714"/>
            <a:ext cx="679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users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857336" y="4063592"/>
            <a:ext cx="1012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products</a:t>
            </a:r>
            <a:endParaRPr lang="en-US" dirty="0"/>
          </a:p>
        </p:txBody>
      </p:sp>
      <p:sp>
        <p:nvSpPr>
          <p:cNvPr id="22" name="Left Brace 21"/>
          <p:cNvSpPr/>
          <p:nvPr/>
        </p:nvSpPr>
        <p:spPr>
          <a:xfrm rot="5400000" flipH="1">
            <a:off x="1231942" y="3405545"/>
            <a:ext cx="212763" cy="1265696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Left Brace 22"/>
          <p:cNvSpPr/>
          <p:nvPr/>
        </p:nvSpPr>
        <p:spPr>
          <a:xfrm rot="2662473">
            <a:off x="683572" y="1450193"/>
            <a:ext cx="247877" cy="627363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 rot="18858679">
            <a:off x="294057" y="1327052"/>
            <a:ext cx="60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time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3210" y="3548145"/>
            <a:ext cx="4594871" cy="2096080"/>
          </a:xfrm>
          <a:prstGeom prst="rect">
            <a:avLst/>
          </a:prstGeom>
        </p:spPr>
      </p:pic>
      <p:sp>
        <p:nvSpPr>
          <p:cNvPr id="27" name="Title 1"/>
          <p:cNvSpPr txBox="1">
            <a:spLocks/>
          </p:cNvSpPr>
          <p:nvPr/>
        </p:nvSpPr>
        <p:spPr>
          <a:xfrm>
            <a:off x="342902" y="168717"/>
            <a:ext cx="8229600" cy="952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b="1" dirty="0" err="1" smtClean="0">
                <a:solidFill>
                  <a:schemeClr val="accent6">
                    <a:lumMod val="75000"/>
                  </a:schemeClr>
                </a:solidFill>
              </a:rPr>
              <a:t>TribeFlow</a:t>
            </a:r>
            <a:r>
              <a:rPr lang="en-US" sz="3600" b="1" dirty="0" smtClean="0">
                <a:solidFill>
                  <a:schemeClr val="accent6">
                    <a:lumMod val="75000"/>
                  </a:schemeClr>
                </a:solidFill>
              </a:rPr>
              <a:t> x Temporal Tensors</a:t>
            </a:r>
            <a:endParaRPr lang="en-US" sz="3600" dirty="0"/>
          </a:p>
        </p:txBody>
      </p:sp>
      <p:sp>
        <p:nvSpPr>
          <p:cNvPr id="2" name="TextBox 1"/>
          <p:cNvSpPr txBox="1"/>
          <p:nvPr/>
        </p:nvSpPr>
        <p:spPr>
          <a:xfrm>
            <a:off x="1004292" y="4604464"/>
            <a:ext cx="37089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Gill Sans Light"/>
                <a:cs typeface="Gill Sans Light"/>
              </a:rPr>
              <a:t>If users are not synchronized:</a:t>
            </a:r>
            <a:endParaRPr lang="en-US" sz="2400" dirty="0"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729660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600" b="1" dirty="0" smtClean="0">
                <a:solidFill>
                  <a:schemeClr val="accent6">
                    <a:lumMod val="75000"/>
                  </a:schemeClr>
                </a:solidFill>
              </a:rPr>
              <a:t>Variations of the Model</a:t>
            </a:r>
            <a:endParaRPr lang="en-US" sz="3600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333502"/>
            <a:ext cx="8054987" cy="1847786"/>
          </a:xfrm>
        </p:spPr>
        <p:txBody>
          <a:bodyPr>
            <a:normAutofit fontScale="70000" lnSpcReduction="20000"/>
          </a:bodyPr>
          <a:lstStyle/>
          <a:p>
            <a:r>
              <a:rPr lang="en-US" dirty="0" err="1" smtClean="0">
                <a:latin typeface="Gill Sans Light"/>
                <a:cs typeface="Gill Sans Light"/>
              </a:rPr>
              <a:t>TribeFlow</a:t>
            </a:r>
            <a:r>
              <a:rPr lang="en-US" dirty="0" smtClean="0">
                <a:latin typeface="Gill Sans Light"/>
                <a:cs typeface="Gill Sans Light"/>
              </a:rPr>
              <a:t> Without Inter Event Times</a:t>
            </a:r>
            <a:br>
              <a:rPr lang="en-US" dirty="0" smtClean="0">
                <a:latin typeface="Gill Sans Light"/>
                <a:cs typeface="Gill Sans Light"/>
              </a:rPr>
            </a:br>
            <a:r>
              <a:rPr lang="en-US" sz="2600" dirty="0" smtClean="0"/>
              <a:t>Figueiredo et al. 2016 (WWW), </a:t>
            </a:r>
            <a:br>
              <a:rPr lang="en-US" sz="2600" dirty="0" smtClean="0"/>
            </a:br>
            <a:r>
              <a:rPr lang="en-US" sz="2600" dirty="0" smtClean="0"/>
              <a:t>Andrade and Figueiredo. 2016 (ISMIR)</a:t>
            </a:r>
            <a:br>
              <a:rPr lang="en-US" sz="2600" dirty="0" smtClean="0"/>
            </a:br>
            <a:endParaRPr lang="en-US" sz="2600" dirty="0" smtClean="0"/>
          </a:p>
          <a:p>
            <a:r>
              <a:rPr lang="en-US" dirty="0" err="1" smtClean="0">
                <a:latin typeface="Gill Sans Light"/>
                <a:cs typeface="Gill Sans Light"/>
              </a:rPr>
              <a:t>TribeFlow</a:t>
            </a:r>
            <a:r>
              <a:rPr lang="en-US" dirty="0" smtClean="0">
                <a:latin typeface="Gill Sans Light"/>
                <a:cs typeface="Gill Sans Light"/>
              </a:rPr>
              <a:t> Coupled with Modulated Markov Processes</a:t>
            </a:r>
            <a:br>
              <a:rPr lang="en-US" dirty="0" smtClean="0">
                <a:latin typeface="Gill Sans Light"/>
                <a:cs typeface="Gill Sans Light"/>
              </a:rPr>
            </a:br>
            <a:r>
              <a:rPr lang="en-US" sz="2600" dirty="0"/>
              <a:t>Figueiredo et al. </a:t>
            </a:r>
            <a:r>
              <a:rPr lang="en-US" sz="2600" dirty="0" smtClean="0"/>
              <a:t>2016</a:t>
            </a:r>
            <a:br>
              <a:rPr lang="en-US" sz="2600" dirty="0" smtClean="0"/>
            </a:br>
            <a:endParaRPr lang="en-US" sz="2600" dirty="0" smtClean="0"/>
          </a:p>
          <a:p>
            <a:endParaRPr lang="en-US" sz="2600" dirty="0"/>
          </a:p>
          <a:p>
            <a:endParaRPr lang="en-US" sz="2600" dirty="0" smtClean="0"/>
          </a:p>
          <a:p>
            <a:endParaRPr lang="en-US" sz="2600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DEBE3-ADDE-CC42-BB4F-117E68CD671E}" type="slidenum">
              <a:rPr lang="en-US" smtClean="0"/>
              <a:t>33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8310" y="3060208"/>
            <a:ext cx="6088006" cy="2236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9164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sz="3600" b="1" dirty="0" smtClean="0">
                <a:solidFill>
                  <a:schemeClr val="accent6">
                    <a:lumMod val="75000"/>
                  </a:schemeClr>
                </a:solidFill>
              </a:rPr>
              <a:t>Different Behaviors Different Trajectories</a:t>
            </a:r>
            <a:endParaRPr lang="en-US" sz="3600" dirty="0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5296962"/>
            <a:ext cx="2133600" cy="304271"/>
          </a:xfrm>
        </p:spPr>
        <p:txBody>
          <a:bodyPr/>
          <a:lstStyle/>
          <a:p>
            <a:fld id="{A87DEBE3-ADDE-CC42-BB4F-117E68CD671E}" type="slidenum">
              <a:rPr lang="en-US" smtClean="0"/>
              <a:t>4</a:t>
            </a:fld>
            <a:endParaRPr lang="en-US" dirty="0"/>
          </a:p>
        </p:txBody>
      </p:sp>
      <p:cxnSp>
        <p:nvCxnSpPr>
          <p:cNvPr id="30" name="Straight Connector 29"/>
          <p:cNvCxnSpPr>
            <a:stCxn id="62" idx="2"/>
            <a:endCxn id="52" idx="0"/>
          </p:cNvCxnSpPr>
          <p:nvPr/>
        </p:nvCxnSpPr>
        <p:spPr>
          <a:xfrm>
            <a:off x="1929755" y="2087388"/>
            <a:ext cx="0" cy="250791"/>
          </a:xfrm>
          <a:prstGeom prst="line">
            <a:avLst/>
          </a:prstGeom>
          <a:ln>
            <a:solidFill>
              <a:srgbClr val="000000"/>
            </a:solidFill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52" idx="2"/>
          </p:cNvCxnSpPr>
          <p:nvPr/>
        </p:nvCxnSpPr>
        <p:spPr>
          <a:xfrm>
            <a:off x="1929755" y="3074779"/>
            <a:ext cx="0" cy="318149"/>
          </a:xfrm>
          <a:prstGeom prst="line">
            <a:avLst/>
          </a:prstGeom>
          <a:ln>
            <a:solidFill>
              <a:srgbClr val="000000"/>
            </a:solidFill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84" idx="2"/>
            <a:endCxn id="55" idx="0"/>
          </p:cNvCxnSpPr>
          <p:nvPr/>
        </p:nvCxnSpPr>
        <p:spPr>
          <a:xfrm>
            <a:off x="4781496" y="2062106"/>
            <a:ext cx="0" cy="276073"/>
          </a:xfrm>
          <a:prstGeom prst="line">
            <a:avLst/>
          </a:prstGeom>
          <a:ln>
            <a:solidFill>
              <a:srgbClr val="000000"/>
            </a:solidFill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>
            <a:stCxn id="55" idx="2"/>
            <a:endCxn id="85" idx="0"/>
          </p:cNvCxnSpPr>
          <p:nvPr/>
        </p:nvCxnSpPr>
        <p:spPr>
          <a:xfrm>
            <a:off x="4781496" y="3074779"/>
            <a:ext cx="7481" cy="230610"/>
          </a:xfrm>
          <a:prstGeom prst="line">
            <a:avLst/>
          </a:prstGeom>
          <a:ln>
            <a:solidFill>
              <a:srgbClr val="000000"/>
            </a:solidFill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82" idx="2"/>
            <a:endCxn id="83" idx="0"/>
          </p:cNvCxnSpPr>
          <p:nvPr/>
        </p:nvCxnSpPr>
        <p:spPr>
          <a:xfrm>
            <a:off x="7693760" y="1988460"/>
            <a:ext cx="4762" cy="349719"/>
          </a:xfrm>
          <a:prstGeom prst="line">
            <a:avLst/>
          </a:prstGeom>
          <a:ln>
            <a:solidFill>
              <a:srgbClr val="000000"/>
            </a:solidFill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83" idx="2"/>
            <a:endCxn id="86" idx="0"/>
          </p:cNvCxnSpPr>
          <p:nvPr/>
        </p:nvCxnSpPr>
        <p:spPr>
          <a:xfrm>
            <a:off x="7698522" y="3074779"/>
            <a:ext cx="14972" cy="318149"/>
          </a:xfrm>
          <a:prstGeom prst="line">
            <a:avLst/>
          </a:prstGeom>
          <a:ln>
            <a:solidFill>
              <a:srgbClr val="000000"/>
            </a:solidFill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2" name="Oval 71"/>
          <p:cNvSpPr/>
          <p:nvPr/>
        </p:nvSpPr>
        <p:spPr>
          <a:xfrm>
            <a:off x="3411556" y="4129528"/>
            <a:ext cx="707034" cy="707034"/>
          </a:xfrm>
          <a:prstGeom prst="ellipse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73" name="Oval 72"/>
          <p:cNvSpPr/>
          <p:nvPr/>
        </p:nvSpPr>
        <p:spPr>
          <a:xfrm>
            <a:off x="4275874" y="4129528"/>
            <a:ext cx="707034" cy="707034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74" name="Oval 73"/>
          <p:cNvSpPr/>
          <p:nvPr/>
        </p:nvSpPr>
        <p:spPr>
          <a:xfrm>
            <a:off x="5135308" y="4129528"/>
            <a:ext cx="707034" cy="707034"/>
          </a:xfrm>
          <a:prstGeom prst="ellipse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75" name="Oval 74"/>
          <p:cNvSpPr/>
          <p:nvPr/>
        </p:nvSpPr>
        <p:spPr>
          <a:xfrm>
            <a:off x="6428145" y="4129528"/>
            <a:ext cx="707034" cy="707034"/>
          </a:xfrm>
          <a:prstGeom prst="ellipse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76" name="Oval 75"/>
          <p:cNvSpPr/>
          <p:nvPr/>
        </p:nvSpPr>
        <p:spPr>
          <a:xfrm>
            <a:off x="7292463" y="4129528"/>
            <a:ext cx="707034" cy="707034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77" name="Oval 76"/>
          <p:cNvSpPr/>
          <p:nvPr/>
        </p:nvSpPr>
        <p:spPr>
          <a:xfrm>
            <a:off x="8151897" y="4129528"/>
            <a:ext cx="707034" cy="707034"/>
          </a:xfrm>
          <a:prstGeom prst="ellipse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dirty="0"/>
              <a:t>7</a:t>
            </a:r>
          </a:p>
        </p:txBody>
      </p:sp>
      <p:pic>
        <p:nvPicPr>
          <p:cNvPr id="78" name="Picture 77" descr="user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9357" y="1130565"/>
            <a:ext cx="787400" cy="787400"/>
          </a:xfrm>
          <a:prstGeom prst="rect">
            <a:avLst/>
          </a:prstGeom>
        </p:spPr>
      </p:pic>
      <p:cxnSp>
        <p:nvCxnSpPr>
          <p:cNvPr id="36" name="Straight Connector 35"/>
          <p:cNvCxnSpPr>
            <a:stCxn id="72" idx="6"/>
            <a:endCxn id="73" idx="2"/>
          </p:cNvCxnSpPr>
          <p:nvPr/>
        </p:nvCxnSpPr>
        <p:spPr>
          <a:xfrm>
            <a:off x="4118590" y="4483045"/>
            <a:ext cx="157284" cy="0"/>
          </a:xfrm>
          <a:prstGeom prst="line">
            <a:avLst/>
          </a:prstGeom>
          <a:ln>
            <a:solidFill>
              <a:srgbClr val="000000"/>
            </a:solidFill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73" idx="6"/>
            <a:endCxn id="74" idx="2"/>
          </p:cNvCxnSpPr>
          <p:nvPr/>
        </p:nvCxnSpPr>
        <p:spPr>
          <a:xfrm>
            <a:off x="4982908" y="4483045"/>
            <a:ext cx="152400" cy="0"/>
          </a:xfrm>
          <a:prstGeom prst="line">
            <a:avLst/>
          </a:prstGeom>
          <a:ln>
            <a:solidFill>
              <a:srgbClr val="000000"/>
            </a:solidFill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stCxn id="75" idx="6"/>
            <a:endCxn id="76" idx="2"/>
          </p:cNvCxnSpPr>
          <p:nvPr/>
        </p:nvCxnSpPr>
        <p:spPr>
          <a:xfrm>
            <a:off x="7135179" y="4483045"/>
            <a:ext cx="157284" cy="0"/>
          </a:xfrm>
          <a:prstGeom prst="line">
            <a:avLst/>
          </a:prstGeom>
          <a:ln>
            <a:solidFill>
              <a:srgbClr val="000000"/>
            </a:solidFill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>
            <a:stCxn id="76" idx="6"/>
            <a:endCxn id="77" idx="2"/>
          </p:cNvCxnSpPr>
          <p:nvPr/>
        </p:nvCxnSpPr>
        <p:spPr>
          <a:xfrm>
            <a:off x="7999497" y="4483045"/>
            <a:ext cx="152400" cy="0"/>
          </a:xfrm>
          <a:prstGeom prst="line">
            <a:avLst/>
          </a:prstGeom>
          <a:ln>
            <a:solidFill>
              <a:srgbClr val="000000"/>
            </a:solidFill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Rectangle 53"/>
          <p:cNvSpPr/>
          <p:nvPr/>
        </p:nvSpPr>
        <p:spPr>
          <a:xfrm>
            <a:off x="3954162" y="4999929"/>
            <a:ext cx="6500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3m</a:t>
            </a:r>
            <a:endParaRPr lang="en-US" dirty="0"/>
          </a:p>
        </p:txBody>
      </p:sp>
      <p:sp>
        <p:nvSpPr>
          <p:cNvPr id="59" name="Rectangle 58"/>
          <p:cNvSpPr/>
          <p:nvPr/>
        </p:nvSpPr>
        <p:spPr>
          <a:xfrm>
            <a:off x="4816104" y="5042526"/>
            <a:ext cx="6500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30m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6939424" y="5042526"/>
            <a:ext cx="6500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15m</a:t>
            </a:r>
            <a:endParaRPr lang="en-US" dirty="0"/>
          </a:p>
        </p:txBody>
      </p:sp>
      <p:sp>
        <p:nvSpPr>
          <p:cNvPr id="64" name="Rectangle 63"/>
          <p:cNvSpPr/>
          <p:nvPr/>
        </p:nvSpPr>
        <p:spPr>
          <a:xfrm>
            <a:off x="7901614" y="4999929"/>
            <a:ext cx="6500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30s</a:t>
            </a:r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2422252" y="5293456"/>
            <a:ext cx="321804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Duration in Listening to Artist</a:t>
            </a:r>
            <a:endParaRPr lang="en-US" sz="1400" dirty="0"/>
          </a:p>
        </p:txBody>
      </p:sp>
      <p:cxnSp>
        <p:nvCxnSpPr>
          <p:cNvPr id="66" name="Straight Connector 65"/>
          <p:cNvCxnSpPr/>
          <p:nvPr/>
        </p:nvCxnSpPr>
        <p:spPr>
          <a:xfrm flipH="1" flipV="1">
            <a:off x="2789190" y="5029703"/>
            <a:ext cx="284186" cy="324480"/>
          </a:xfrm>
          <a:prstGeom prst="line">
            <a:avLst/>
          </a:prstGeom>
          <a:ln>
            <a:solidFill>
              <a:srgbClr val="000000"/>
            </a:solidFill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 flipV="1">
            <a:off x="3263006" y="5042526"/>
            <a:ext cx="297099" cy="326735"/>
          </a:xfrm>
          <a:prstGeom prst="line">
            <a:avLst/>
          </a:prstGeom>
          <a:ln>
            <a:solidFill>
              <a:srgbClr val="000000"/>
            </a:solidFill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9" name="Picture 48" descr="user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137" y="1181365"/>
            <a:ext cx="736600" cy="736600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358403" y="4103482"/>
            <a:ext cx="2430786" cy="1324749"/>
            <a:chOff x="358403" y="4103482"/>
            <a:chExt cx="2430786" cy="1324749"/>
          </a:xfrm>
        </p:grpSpPr>
        <p:sp>
          <p:nvSpPr>
            <p:cNvPr id="67" name="Oval 66"/>
            <p:cNvSpPr/>
            <p:nvPr/>
          </p:nvSpPr>
          <p:spPr>
            <a:xfrm>
              <a:off x="358403" y="4103482"/>
              <a:ext cx="707034" cy="707034"/>
            </a:xfrm>
            <a:prstGeom prst="ellipse">
              <a:avLst/>
            </a:prstGeom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dirty="0" smtClean="0"/>
                <a:t>1</a:t>
              </a:r>
              <a:endParaRPr lang="en-US" dirty="0"/>
            </a:p>
          </p:txBody>
        </p:sp>
        <p:sp>
          <p:nvSpPr>
            <p:cNvPr id="70" name="Oval 69"/>
            <p:cNvSpPr/>
            <p:nvPr/>
          </p:nvSpPr>
          <p:spPr>
            <a:xfrm>
              <a:off x="1222721" y="4103482"/>
              <a:ext cx="707034" cy="707034"/>
            </a:xfrm>
            <a:prstGeom prst="ellipse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71" name="Oval 70"/>
            <p:cNvSpPr/>
            <p:nvPr/>
          </p:nvSpPr>
          <p:spPr>
            <a:xfrm>
              <a:off x="2082155" y="4103482"/>
              <a:ext cx="707034" cy="707034"/>
            </a:xfrm>
            <a:prstGeom prst="ellipse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dirty="0" smtClean="0"/>
                <a:t>3</a:t>
              </a:r>
              <a:endParaRPr lang="en-US" dirty="0"/>
            </a:p>
          </p:txBody>
        </p:sp>
        <p:cxnSp>
          <p:nvCxnSpPr>
            <p:cNvPr id="34" name="Straight Connector 33"/>
            <p:cNvCxnSpPr>
              <a:stCxn id="67" idx="6"/>
              <a:endCxn id="70" idx="2"/>
            </p:cNvCxnSpPr>
            <p:nvPr/>
          </p:nvCxnSpPr>
          <p:spPr>
            <a:xfrm>
              <a:off x="1065437" y="4456999"/>
              <a:ext cx="157284" cy="0"/>
            </a:xfrm>
            <a:prstGeom prst="line">
              <a:avLst/>
            </a:prstGeom>
            <a:ln>
              <a:solidFill>
                <a:srgbClr val="000000"/>
              </a:solidFill>
              <a:tailEnd type="triangle" w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stCxn id="70" idx="6"/>
              <a:endCxn id="71" idx="2"/>
            </p:cNvCxnSpPr>
            <p:nvPr/>
          </p:nvCxnSpPr>
          <p:spPr>
            <a:xfrm>
              <a:off x="1929755" y="4456999"/>
              <a:ext cx="152400" cy="0"/>
            </a:xfrm>
            <a:prstGeom prst="line">
              <a:avLst/>
            </a:prstGeom>
            <a:ln>
              <a:solidFill>
                <a:srgbClr val="000000"/>
              </a:solidFill>
              <a:tailEnd type="triangle" w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Rectangle 50"/>
            <p:cNvSpPr/>
            <p:nvPr/>
          </p:nvSpPr>
          <p:spPr>
            <a:xfrm>
              <a:off x="897698" y="5058899"/>
              <a:ext cx="65004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 smtClean="0"/>
                <a:t>2m</a:t>
              </a:r>
              <a:endParaRPr lang="en-US" dirty="0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1734751" y="5058899"/>
              <a:ext cx="65004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 smtClean="0"/>
                <a:t>10m</a:t>
              </a:r>
              <a:endParaRPr lang="en-US" dirty="0"/>
            </a:p>
          </p:txBody>
        </p:sp>
        <p:sp>
          <p:nvSpPr>
            <p:cNvPr id="47" name="Left Brace 46"/>
            <p:cNvSpPr/>
            <p:nvPr/>
          </p:nvSpPr>
          <p:spPr>
            <a:xfrm rot="16200000">
              <a:off x="1040400" y="4711063"/>
              <a:ext cx="292256" cy="491162"/>
            </a:xfrm>
            <a:prstGeom prst="leftBrac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Left Brace 47"/>
            <p:cNvSpPr/>
            <p:nvPr/>
          </p:nvSpPr>
          <p:spPr>
            <a:xfrm rot="16200000">
              <a:off x="1850389" y="4711063"/>
              <a:ext cx="292256" cy="491162"/>
            </a:xfrm>
            <a:prstGeom prst="leftBrac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0" name="Left Brace 49"/>
          <p:cNvSpPr/>
          <p:nvPr/>
        </p:nvSpPr>
        <p:spPr>
          <a:xfrm rot="16200000">
            <a:off x="4053615" y="4711063"/>
            <a:ext cx="292256" cy="491162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Left Brace 68"/>
          <p:cNvSpPr/>
          <p:nvPr/>
        </p:nvSpPr>
        <p:spPr>
          <a:xfrm rot="16200000">
            <a:off x="4915557" y="4711062"/>
            <a:ext cx="292256" cy="491162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Left Brace 78"/>
          <p:cNvSpPr/>
          <p:nvPr/>
        </p:nvSpPr>
        <p:spPr>
          <a:xfrm rot="16200000">
            <a:off x="7038877" y="4711063"/>
            <a:ext cx="292256" cy="491162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Left Brace 79"/>
          <p:cNvSpPr/>
          <p:nvPr/>
        </p:nvSpPr>
        <p:spPr>
          <a:xfrm rot="16200000">
            <a:off x="8001067" y="4704664"/>
            <a:ext cx="292256" cy="491162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2" name="Picture 51" descr="madonna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1455" y="2338179"/>
            <a:ext cx="736600" cy="736600"/>
          </a:xfrm>
          <a:prstGeom prst="rect">
            <a:avLst/>
          </a:prstGeom>
        </p:spPr>
      </p:pic>
      <p:pic>
        <p:nvPicPr>
          <p:cNvPr id="55" name="Picture 54" descr="ceu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3196" y="2338179"/>
            <a:ext cx="736600" cy="736600"/>
          </a:xfrm>
          <a:prstGeom prst="rect">
            <a:avLst/>
          </a:prstGeom>
        </p:spPr>
      </p:pic>
      <p:pic>
        <p:nvPicPr>
          <p:cNvPr id="62" name="Picture 61" descr="taylor.jp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3423" y="1350788"/>
            <a:ext cx="692663" cy="736600"/>
          </a:xfrm>
          <a:prstGeom prst="rect">
            <a:avLst/>
          </a:prstGeom>
        </p:spPr>
      </p:pic>
      <p:pic>
        <p:nvPicPr>
          <p:cNvPr id="81" name="Picture 80" descr="beyonce.jp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743" y="3341482"/>
            <a:ext cx="762000" cy="762000"/>
          </a:xfrm>
          <a:prstGeom prst="rect">
            <a:avLst/>
          </a:prstGeom>
        </p:spPr>
      </p:pic>
      <p:pic>
        <p:nvPicPr>
          <p:cNvPr id="82" name="Picture 81" descr="niki.jp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0698" y="1226460"/>
            <a:ext cx="746124" cy="762000"/>
          </a:xfrm>
          <a:prstGeom prst="rect">
            <a:avLst/>
          </a:prstGeom>
        </p:spPr>
      </p:pic>
      <p:pic>
        <p:nvPicPr>
          <p:cNvPr id="83" name="Picture 82" descr="saltnpeppa.jp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0222" y="2338179"/>
            <a:ext cx="736600" cy="736600"/>
          </a:xfrm>
          <a:prstGeom prst="rect">
            <a:avLst/>
          </a:prstGeom>
        </p:spPr>
      </p:pic>
      <p:pic>
        <p:nvPicPr>
          <p:cNvPr id="84" name="Picture 83" descr="taylor.jp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5164" y="1325506"/>
            <a:ext cx="692663" cy="736600"/>
          </a:xfrm>
          <a:prstGeom prst="rect">
            <a:avLst/>
          </a:prstGeom>
        </p:spPr>
      </p:pic>
      <p:pic>
        <p:nvPicPr>
          <p:cNvPr id="85" name="Picture 84" descr="taylor.jp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2645" y="3305389"/>
            <a:ext cx="692663" cy="736600"/>
          </a:xfrm>
          <a:prstGeom prst="rect">
            <a:avLst/>
          </a:prstGeom>
        </p:spPr>
      </p:pic>
      <p:pic>
        <p:nvPicPr>
          <p:cNvPr id="86" name="Picture 85" descr="rihanna.jp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5194" y="3392928"/>
            <a:ext cx="736600" cy="736600"/>
          </a:xfrm>
          <a:prstGeom prst="rect">
            <a:avLst/>
          </a:prstGeom>
        </p:spPr>
      </p:pic>
      <p:pic>
        <p:nvPicPr>
          <p:cNvPr id="87" name="Picture 86" descr="user3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9274" y="1181365"/>
            <a:ext cx="736600" cy="73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2104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600" b="1" dirty="0" smtClean="0">
                <a:solidFill>
                  <a:schemeClr val="accent6">
                    <a:lumMod val="75000"/>
                  </a:schemeClr>
                </a:solidFill>
              </a:rPr>
              <a:t>General Motivation</a:t>
            </a:r>
            <a:endParaRPr lang="en-US" sz="36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29802" y="5000979"/>
            <a:ext cx="2133600" cy="304271"/>
          </a:xfrm>
        </p:spPr>
        <p:txBody>
          <a:bodyPr/>
          <a:lstStyle/>
          <a:p>
            <a:fld id="{A87DEBE3-ADDE-CC42-BB4F-117E68CD671E}" type="slidenum">
              <a:rPr lang="en-US" smtClean="0"/>
              <a:t>5</a:t>
            </a:fld>
            <a:endParaRPr lang="en-US"/>
          </a:p>
        </p:txBody>
      </p:sp>
      <p:sp>
        <p:nvSpPr>
          <p:cNvPr id="7" name="Slide Number Placeholder 2"/>
          <p:cNvSpPr txBox="1">
            <a:spLocks/>
          </p:cNvSpPr>
          <p:nvPr/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0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43EC58F-BF7A-4EF3-B112-69AFCD9914F6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15" name="Screen Shot 2015-11-12 at 12.10.45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790724" y="1838967"/>
            <a:ext cx="4155347" cy="3561006"/>
          </a:xfrm>
          <a:prstGeom prst="rect">
            <a:avLst/>
          </a:prstGeom>
          <a:ln w="12700">
            <a:miter lim="400000"/>
          </a:ln>
        </p:spPr>
      </p:pic>
      <p:sp>
        <p:nvSpPr>
          <p:cNvPr id="20" name="Shape 214"/>
          <p:cNvSpPr/>
          <p:nvPr/>
        </p:nvSpPr>
        <p:spPr>
          <a:xfrm>
            <a:off x="5604056" y="1181365"/>
            <a:ext cx="1502316" cy="654309"/>
          </a:xfrm>
          <a:prstGeom prst="rightArrow">
            <a:avLst>
              <a:gd name="adj1" fmla="val 32000"/>
              <a:gd name="adj2" fmla="val 87344"/>
            </a:avLst>
          </a:prstGeom>
          <a:solidFill>
            <a:schemeClr val="accent4">
              <a:hueOff val="481991"/>
              <a:satOff val="11971"/>
              <a:lumOff val="19007"/>
            </a:schemeClr>
          </a:solidFill>
          <a:ln w="12700"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</p:spPr>
        <p:txBody>
          <a:bodyPr lIns="35717" tIns="35717" rIns="35717" bIns="35717" anchor="ctr"/>
          <a:lstStyle/>
          <a:p>
            <a:pPr>
              <a:defRPr sz="3000">
                <a:solidFill>
                  <a:srgbClr val="3B3B3B"/>
                </a:solidFill>
                <a:effectLst>
                  <a:outerShdw blurRad="12700" dist="12700" dir="5400000" rotWithShape="0">
                    <a:srgbClr val="FFFFFF">
                      <a:alpha val="25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1" name="Shape 215"/>
          <p:cNvSpPr/>
          <p:nvPr/>
        </p:nvSpPr>
        <p:spPr>
          <a:xfrm>
            <a:off x="7267817" y="1023567"/>
            <a:ext cx="678255" cy="856962"/>
          </a:xfrm>
          <a:prstGeom prst="rect">
            <a:avLst/>
          </a:prstGeom>
          <a:ln w="12700"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>
              <a:defRPr sz="5100">
                <a:solidFill>
                  <a:schemeClr val="accent4">
                    <a:hueOff val="481991"/>
                    <a:satOff val="11971"/>
                    <a:lumOff val="19007"/>
                  </a:schemeClr>
                </a:solidFill>
                <a:effectLst>
                  <a:outerShdw blurRad="12700" dist="12700" dir="5400000" rotWithShape="0">
                    <a:srgbClr val="FFFFFF">
                      <a:alpha val="25000"/>
                    </a:srgbClr>
                  </a:outerShdw>
                </a:effectLst>
              </a:defRPr>
            </a:lvl1pPr>
          </a:lstStyle>
          <a:p>
            <a:r>
              <a:rPr dirty="0"/>
              <a:t>??</a:t>
            </a:r>
          </a:p>
        </p:txBody>
      </p:sp>
      <p:pic>
        <p:nvPicPr>
          <p:cNvPr id="24" name="Picture 23" descr="user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7383" y="1023567"/>
            <a:ext cx="787400" cy="787400"/>
          </a:xfrm>
          <a:prstGeom prst="rect">
            <a:avLst/>
          </a:prstGeom>
        </p:spPr>
      </p:pic>
      <p:sp>
        <p:nvSpPr>
          <p:cNvPr id="25" name="Rectangle 24"/>
          <p:cNvSpPr/>
          <p:nvPr/>
        </p:nvSpPr>
        <p:spPr>
          <a:xfrm>
            <a:off x="572676" y="1662302"/>
            <a:ext cx="3218049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latin typeface="Gill Sans Light"/>
                <a:cs typeface="Gill Sans Light"/>
              </a:rPr>
              <a:t>Predict where an agent will go next</a:t>
            </a:r>
          </a:p>
          <a:p>
            <a:endParaRPr lang="en-US" sz="2800" dirty="0" smtClean="0">
              <a:latin typeface="Gill Sans Light"/>
              <a:cs typeface="Gill Sans Light"/>
            </a:endParaRPr>
          </a:p>
          <a:p>
            <a:r>
              <a:rPr lang="en-US" sz="2800" dirty="0" smtClean="0">
                <a:latin typeface="Gill Sans Light"/>
                <a:cs typeface="Gill Sans Light"/>
              </a:rPr>
              <a:t>That is, which artist</a:t>
            </a:r>
          </a:p>
          <a:p>
            <a:r>
              <a:rPr lang="en-US" sz="2800" dirty="0">
                <a:latin typeface="Gill Sans Light"/>
                <a:cs typeface="Gill Sans Light"/>
              </a:rPr>
              <a:t>w</a:t>
            </a:r>
            <a:r>
              <a:rPr lang="en-US" sz="2800" dirty="0" smtClean="0">
                <a:latin typeface="Gill Sans Light"/>
                <a:cs typeface="Gill Sans Light"/>
              </a:rPr>
              <a:t>ill Alice listen to</a:t>
            </a:r>
          </a:p>
          <a:p>
            <a:r>
              <a:rPr lang="en-US" sz="2800" dirty="0">
                <a:latin typeface="Gill Sans Light"/>
                <a:cs typeface="Gill Sans Light"/>
              </a:rPr>
              <a:t>n</a:t>
            </a:r>
            <a:r>
              <a:rPr lang="en-US" sz="2800" dirty="0" smtClean="0">
                <a:latin typeface="Gill Sans Light"/>
                <a:cs typeface="Gill Sans Light"/>
              </a:rPr>
              <a:t>ext?</a:t>
            </a:r>
            <a:endParaRPr lang="en-US" sz="2800" dirty="0"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40690961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DEBE3-ADDE-CC42-BB4F-117E68CD671E}" type="slidenum">
              <a:rPr lang="en-US" smtClean="0"/>
              <a:t>6</a:t>
            </a:fld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57200" y="381000"/>
            <a:ext cx="8229600" cy="952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b="1" dirty="0" smtClean="0">
                <a:solidFill>
                  <a:schemeClr val="accent6">
                    <a:lumMod val="75000"/>
                  </a:schemeClr>
                </a:solidFill>
              </a:rPr>
              <a:t>How we Navigate?</a:t>
            </a:r>
            <a:endParaRPr lang="en-US" sz="3600" dirty="0"/>
          </a:p>
        </p:txBody>
      </p:sp>
      <p:pic>
        <p:nvPicPr>
          <p:cNvPr id="7" name="Screen Shot 2015-11-12 at 12.10.45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586800" y="2191246"/>
            <a:ext cx="2897508" cy="2483076"/>
          </a:xfrm>
          <a:prstGeom prst="rect">
            <a:avLst/>
          </a:prstGeom>
          <a:ln w="12700">
            <a:miter lim="400000"/>
          </a:ln>
        </p:spPr>
      </p:pic>
      <p:pic>
        <p:nvPicPr>
          <p:cNvPr id="9" name="Screen Shot 2015-11-12 at 11.52.21 A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01379" y="2431217"/>
            <a:ext cx="4374916" cy="2026940"/>
          </a:xfrm>
          <a:prstGeom prst="rect">
            <a:avLst/>
          </a:prstGeom>
          <a:ln w="12700">
            <a:miter lim="400000"/>
          </a:ln>
        </p:spPr>
      </p:pic>
      <p:pic>
        <p:nvPicPr>
          <p:cNvPr id="10" name="pasted-im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693942" y="4050986"/>
            <a:ext cx="1425829" cy="855497"/>
          </a:xfrm>
          <a:prstGeom prst="rect">
            <a:avLst/>
          </a:prstGeom>
          <a:ln w="12700">
            <a:miter lim="400000"/>
          </a:ln>
        </p:spPr>
      </p:pic>
      <p:pic>
        <p:nvPicPr>
          <p:cNvPr id="11" name="pasted-image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7035554" y="3837543"/>
            <a:ext cx="1651246" cy="1241227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Shape 379"/>
          <p:cNvSpPr/>
          <p:nvPr/>
        </p:nvSpPr>
        <p:spPr>
          <a:xfrm>
            <a:off x="6137418" y="4263031"/>
            <a:ext cx="939641" cy="411291"/>
          </a:xfrm>
          <a:prstGeom prst="rightArrow">
            <a:avLst>
              <a:gd name="adj1" fmla="val 32000"/>
              <a:gd name="adj2" fmla="val 138953"/>
            </a:avLst>
          </a:prstGeom>
          <a:blipFill>
            <a:blip r:embed="rId7"/>
          </a:blipFill>
          <a:ln w="12700"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</p:spPr>
        <p:txBody>
          <a:bodyPr lIns="35717" tIns="35717" rIns="35717" bIns="35717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80000"/>
                    </a:srgbClr>
                  </a:outerShdw>
                </a:effectLst>
              </a:defRPr>
            </a:pPr>
            <a:endParaRPr/>
          </a:p>
        </p:txBody>
      </p:sp>
      <p:pic>
        <p:nvPicPr>
          <p:cNvPr id="13" name="image72.png"/>
          <p:cNvPicPr>
            <a:picLocks noChangeAspect="1"/>
          </p:cNvPicPr>
          <p:nvPr/>
        </p:nvPicPr>
        <p:blipFill>
          <a:blip r:embed="rId8">
            <a:extLst/>
          </a:blip>
          <a:srcRect l="37083" t="23332" r="48333" b="22222"/>
          <a:stretch>
            <a:fillRect/>
          </a:stretch>
        </p:blipFill>
        <p:spPr>
          <a:xfrm flipH="1">
            <a:off x="1084976" y="1896337"/>
            <a:ext cx="520715" cy="143522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2923934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 advAuto="0"/>
      <p:bldP spid="10" grpId="0" animBg="1" advAuto="0"/>
      <p:bldP spid="11" grpId="0" animBg="1" advAuto="0"/>
      <p:bldP spid="12" grpId="0" animBg="1" advAuto="0"/>
      <p:bldP spid="13" grpId="0" animBg="1" advAuto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sz="3600" b="1" dirty="0" smtClean="0">
                <a:solidFill>
                  <a:schemeClr val="accent6">
                    <a:lumMod val="75000"/>
                  </a:schemeClr>
                </a:solidFill>
              </a:rPr>
              <a:t>Simple Navigation Process</a:t>
            </a:r>
            <a:br>
              <a:rPr lang="en-US" sz="3600" b="1" dirty="0" smtClean="0">
                <a:solidFill>
                  <a:schemeClr val="accent6">
                    <a:lumMod val="75000"/>
                  </a:schemeClr>
                </a:solidFill>
              </a:rPr>
            </a:br>
            <a:r>
              <a:rPr lang="en-US" sz="3600" b="1" dirty="0" smtClean="0">
                <a:solidFill>
                  <a:schemeClr val="accent6">
                    <a:lumMod val="75000"/>
                  </a:schemeClr>
                </a:solidFill>
              </a:rPr>
              <a:t>(e.g., PageRank)</a:t>
            </a:r>
            <a:endParaRPr lang="en-US" sz="36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DEBE3-ADDE-CC42-BB4F-117E68CD671E}" type="slidenum">
              <a:rPr lang="en-US" smtClean="0"/>
              <a:t>7</a:t>
            </a:fld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2644228" y="2427467"/>
            <a:ext cx="707034" cy="70703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1496743" y="2073950"/>
            <a:ext cx="707034" cy="70703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9" name="Oval 8"/>
          <p:cNvSpPr/>
          <p:nvPr/>
        </p:nvSpPr>
        <p:spPr>
          <a:xfrm>
            <a:off x="2403832" y="3422494"/>
            <a:ext cx="707034" cy="70703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10" name="Oval 9"/>
          <p:cNvSpPr/>
          <p:nvPr/>
        </p:nvSpPr>
        <p:spPr>
          <a:xfrm>
            <a:off x="3351262" y="1615690"/>
            <a:ext cx="707034" cy="70703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11" name="Oval 10"/>
          <p:cNvSpPr/>
          <p:nvPr/>
        </p:nvSpPr>
        <p:spPr>
          <a:xfrm>
            <a:off x="3489501" y="3920031"/>
            <a:ext cx="707034" cy="70703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12" name="Oval 11"/>
          <p:cNvSpPr/>
          <p:nvPr/>
        </p:nvSpPr>
        <p:spPr>
          <a:xfrm>
            <a:off x="1143226" y="3566514"/>
            <a:ext cx="707034" cy="70703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/>
            <a:r>
              <a:rPr lang="en-US" dirty="0"/>
              <a:t>1</a:t>
            </a:r>
          </a:p>
        </p:txBody>
      </p:sp>
      <p:cxnSp>
        <p:nvCxnSpPr>
          <p:cNvPr id="13" name="Straight Connector 12"/>
          <p:cNvCxnSpPr>
            <a:stCxn id="8" idx="4"/>
            <a:endCxn id="12" idx="0"/>
          </p:cNvCxnSpPr>
          <p:nvPr/>
        </p:nvCxnSpPr>
        <p:spPr>
          <a:xfrm flipH="1">
            <a:off x="1496743" y="2780984"/>
            <a:ext cx="353517" cy="785530"/>
          </a:xfrm>
          <a:prstGeom prst="line">
            <a:avLst/>
          </a:prstGeom>
          <a:ln>
            <a:solidFill>
              <a:srgbClr val="000000"/>
            </a:solidFill>
            <a:tailEnd type="non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8" idx="4"/>
            <a:endCxn id="9" idx="1"/>
          </p:cNvCxnSpPr>
          <p:nvPr/>
        </p:nvCxnSpPr>
        <p:spPr>
          <a:xfrm>
            <a:off x="1850260" y="2780984"/>
            <a:ext cx="657115" cy="745053"/>
          </a:xfrm>
          <a:prstGeom prst="line">
            <a:avLst/>
          </a:prstGeom>
          <a:ln>
            <a:solidFill>
              <a:srgbClr val="000000"/>
            </a:solidFill>
            <a:tailEnd type="non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12" idx="6"/>
            <a:endCxn id="9" idx="2"/>
          </p:cNvCxnSpPr>
          <p:nvPr/>
        </p:nvCxnSpPr>
        <p:spPr>
          <a:xfrm flipV="1">
            <a:off x="1850260" y="3776011"/>
            <a:ext cx="553572" cy="144020"/>
          </a:xfrm>
          <a:prstGeom prst="line">
            <a:avLst/>
          </a:prstGeom>
          <a:ln>
            <a:solidFill>
              <a:srgbClr val="000000"/>
            </a:solidFill>
            <a:tailEnd type="non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9" idx="0"/>
            <a:endCxn id="7" idx="4"/>
          </p:cNvCxnSpPr>
          <p:nvPr/>
        </p:nvCxnSpPr>
        <p:spPr>
          <a:xfrm flipV="1">
            <a:off x="2757349" y="3134501"/>
            <a:ext cx="240396" cy="287993"/>
          </a:xfrm>
          <a:prstGeom prst="line">
            <a:avLst/>
          </a:prstGeom>
          <a:ln>
            <a:solidFill>
              <a:srgbClr val="000000"/>
            </a:solidFill>
            <a:tailEnd type="non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9" idx="6"/>
            <a:endCxn id="11" idx="1"/>
          </p:cNvCxnSpPr>
          <p:nvPr/>
        </p:nvCxnSpPr>
        <p:spPr>
          <a:xfrm>
            <a:off x="3110866" y="3776011"/>
            <a:ext cx="482178" cy="247563"/>
          </a:xfrm>
          <a:prstGeom prst="line">
            <a:avLst/>
          </a:prstGeom>
          <a:ln>
            <a:solidFill>
              <a:srgbClr val="000000"/>
            </a:solidFill>
            <a:tailEnd type="non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7" idx="7"/>
            <a:endCxn id="10" idx="3"/>
          </p:cNvCxnSpPr>
          <p:nvPr/>
        </p:nvCxnSpPr>
        <p:spPr>
          <a:xfrm flipV="1">
            <a:off x="3247719" y="2219181"/>
            <a:ext cx="207086" cy="311829"/>
          </a:xfrm>
          <a:prstGeom prst="line">
            <a:avLst/>
          </a:prstGeom>
          <a:ln>
            <a:solidFill>
              <a:srgbClr val="000000"/>
            </a:solidFill>
            <a:tailEnd type="non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10" idx="2"/>
            <a:endCxn id="8" idx="7"/>
          </p:cNvCxnSpPr>
          <p:nvPr/>
        </p:nvCxnSpPr>
        <p:spPr>
          <a:xfrm flipH="1">
            <a:off x="2100234" y="1969207"/>
            <a:ext cx="1251028" cy="208286"/>
          </a:xfrm>
          <a:prstGeom prst="line">
            <a:avLst/>
          </a:prstGeom>
          <a:ln>
            <a:solidFill>
              <a:srgbClr val="000000"/>
            </a:solidFill>
            <a:tailEnd type="non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Content Placeholder 2"/>
          <p:cNvSpPr>
            <a:spLocks noGrp="1"/>
          </p:cNvSpPr>
          <p:nvPr>
            <p:ph idx="1"/>
          </p:nvPr>
        </p:nvSpPr>
        <p:spPr>
          <a:xfrm>
            <a:off x="4587548" y="1966731"/>
            <a:ext cx="4099252" cy="2527328"/>
          </a:xfrm>
        </p:spPr>
        <p:txBody>
          <a:bodyPr>
            <a:normAutofit/>
          </a:bodyPr>
          <a:lstStyle/>
          <a:p>
            <a:pPr lvl="1"/>
            <a:r>
              <a:rPr lang="en-US" dirty="0" smtClean="0">
                <a:solidFill>
                  <a:srgbClr val="000000"/>
                </a:solidFill>
              </a:rPr>
              <a:t>Visible Links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Random Walks w. Random Jumps to Random Nodes</a:t>
            </a:r>
          </a:p>
        </p:txBody>
      </p:sp>
      <p:pic>
        <p:nvPicPr>
          <p:cNvPr id="36" name="Picture 35" descr="user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384088"/>
            <a:ext cx="736600" cy="736600"/>
          </a:xfrm>
          <a:prstGeom prst="rect">
            <a:avLst/>
          </a:prstGeom>
        </p:spPr>
      </p:pic>
      <p:pic>
        <p:nvPicPr>
          <p:cNvPr id="38" name="Picture 37" descr="user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0948" y="1176414"/>
            <a:ext cx="736600" cy="73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4258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5551E-7 1.67592E-6 L 0.20215 -0.00444 " pathEditMode="relative" ptsTypes="AA">
                                      <p:cBhvr>
                                        <p:cTn id="9" dur="1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500"/>
                            </p:stCondLst>
                            <p:childTnLst>
                              <p:par>
                                <p:cTn id="11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0216 -0.00444 L 0.3305 0.09101 " pathEditMode="relative" ptsTypes="AA">
                                      <p:cBhvr>
                                        <p:cTn id="12" dur="1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0"/>
                            </p:stCondLst>
                            <p:childTnLst>
                              <p:par>
                                <p:cTn id="14" presetID="14" presetClass="exit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500"/>
                            </p:stCondLst>
                            <p:childTnLst>
                              <p:par>
                                <p:cTn id="18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4000"/>
                            </p:stCondLst>
                            <p:childTnLst>
                              <p:par>
                                <p:cTn id="22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1424E-6 -6.15982E-6 L -0.27058 0.15149 " pathEditMode="relative" ptsTypes="AA">
                                      <p:cBhvr>
                                        <p:cTn id="23" dur="1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500"/>
                            </p:stCondLst>
                            <p:childTnLst>
                              <p:par>
                                <p:cTn id="25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7058 0.15149 L -0.13564 0.34517 " pathEditMode="relative" ptsTypes="AA">
                                      <p:cBhvr>
                                        <p:cTn id="26" dur="1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7000"/>
                            </p:stCondLst>
                            <p:childTnLst>
                              <p:par>
                                <p:cTn id="28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6916 0.38152 L -0.03387 0.03607 " pathEditMode="relative" ptsTypes="AA">
                                      <p:cBhvr>
                                        <p:cTn id="29" dur="1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8500"/>
                            </p:stCondLst>
                            <p:childTnLst>
                              <p:par>
                                <p:cTn id="31" presetID="14" presetClass="exit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32234"/>
            <a:ext cx="8229600" cy="952500"/>
          </a:xfrm>
        </p:spPr>
        <p:txBody>
          <a:bodyPr>
            <a:normAutofit/>
          </a:bodyPr>
          <a:lstStyle/>
          <a:p>
            <a:pPr algn="l"/>
            <a:r>
              <a:rPr lang="en-US" sz="3600" b="1" dirty="0" smtClean="0">
                <a:solidFill>
                  <a:schemeClr val="accent6">
                    <a:lumMod val="75000"/>
                  </a:schemeClr>
                </a:solidFill>
              </a:rPr>
              <a:t>Random Walk Transition Matrix</a:t>
            </a:r>
            <a:endParaRPr lang="en-US" sz="36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DEBE3-ADDE-CC42-BB4F-117E68CD671E}" type="slidenum">
              <a:rPr lang="en-US" smtClean="0"/>
              <a:t>8</a:t>
            </a:fld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2644228" y="2427467"/>
            <a:ext cx="707034" cy="70703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1496743" y="2073950"/>
            <a:ext cx="707034" cy="70703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9" name="Oval 8"/>
          <p:cNvSpPr/>
          <p:nvPr/>
        </p:nvSpPr>
        <p:spPr>
          <a:xfrm>
            <a:off x="2403832" y="3422494"/>
            <a:ext cx="707034" cy="70703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10" name="Oval 9"/>
          <p:cNvSpPr/>
          <p:nvPr/>
        </p:nvSpPr>
        <p:spPr>
          <a:xfrm>
            <a:off x="3351262" y="1615690"/>
            <a:ext cx="707034" cy="70703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11" name="Oval 10"/>
          <p:cNvSpPr/>
          <p:nvPr/>
        </p:nvSpPr>
        <p:spPr>
          <a:xfrm>
            <a:off x="3489501" y="3920031"/>
            <a:ext cx="707034" cy="70703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12" name="Oval 11"/>
          <p:cNvSpPr/>
          <p:nvPr/>
        </p:nvSpPr>
        <p:spPr>
          <a:xfrm>
            <a:off x="1143226" y="3566514"/>
            <a:ext cx="707034" cy="70703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/>
            <a:r>
              <a:rPr lang="en-US" dirty="0"/>
              <a:t>1</a:t>
            </a:r>
          </a:p>
        </p:txBody>
      </p:sp>
      <p:cxnSp>
        <p:nvCxnSpPr>
          <p:cNvPr id="13" name="Straight Connector 12"/>
          <p:cNvCxnSpPr>
            <a:stCxn id="8" idx="4"/>
            <a:endCxn id="12" idx="0"/>
          </p:cNvCxnSpPr>
          <p:nvPr/>
        </p:nvCxnSpPr>
        <p:spPr>
          <a:xfrm flipH="1">
            <a:off x="1496743" y="2780984"/>
            <a:ext cx="353517" cy="785530"/>
          </a:xfrm>
          <a:prstGeom prst="line">
            <a:avLst/>
          </a:prstGeom>
          <a:ln>
            <a:solidFill>
              <a:srgbClr val="000000"/>
            </a:solidFill>
            <a:tailEnd type="non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8" idx="4"/>
            <a:endCxn id="9" idx="1"/>
          </p:cNvCxnSpPr>
          <p:nvPr/>
        </p:nvCxnSpPr>
        <p:spPr>
          <a:xfrm>
            <a:off x="1850260" y="2780984"/>
            <a:ext cx="657115" cy="745053"/>
          </a:xfrm>
          <a:prstGeom prst="line">
            <a:avLst/>
          </a:prstGeom>
          <a:ln>
            <a:solidFill>
              <a:srgbClr val="000000"/>
            </a:solidFill>
            <a:tailEnd type="non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12" idx="6"/>
            <a:endCxn id="9" idx="2"/>
          </p:cNvCxnSpPr>
          <p:nvPr/>
        </p:nvCxnSpPr>
        <p:spPr>
          <a:xfrm flipV="1">
            <a:off x="1850260" y="3776011"/>
            <a:ext cx="553572" cy="144020"/>
          </a:xfrm>
          <a:prstGeom prst="line">
            <a:avLst/>
          </a:prstGeom>
          <a:ln>
            <a:solidFill>
              <a:srgbClr val="000000"/>
            </a:solidFill>
            <a:tailEnd type="non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9" idx="0"/>
            <a:endCxn id="7" idx="4"/>
          </p:cNvCxnSpPr>
          <p:nvPr/>
        </p:nvCxnSpPr>
        <p:spPr>
          <a:xfrm flipV="1">
            <a:off x="2757349" y="3134501"/>
            <a:ext cx="240396" cy="287993"/>
          </a:xfrm>
          <a:prstGeom prst="line">
            <a:avLst/>
          </a:prstGeom>
          <a:ln>
            <a:solidFill>
              <a:srgbClr val="000000"/>
            </a:solidFill>
            <a:tailEnd type="non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9" idx="6"/>
            <a:endCxn id="11" idx="1"/>
          </p:cNvCxnSpPr>
          <p:nvPr/>
        </p:nvCxnSpPr>
        <p:spPr>
          <a:xfrm>
            <a:off x="3110866" y="3776011"/>
            <a:ext cx="482178" cy="247563"/>
          </a:xfrm>
          <a:prstGeom prst="line">
            <a:avLst/>
          </a:prstGeom>
          <a:ln>
            <a:solidFill>
              <a:srgbClr val="000000"/>
            </a:solidFill>
            <a:tailEnd type="non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7" idx="7"/>
            <a:endCxn id="10" idx="3"/>
          </p:cNvCxnSpPr>
          <p:nvPr/>
        </p:nvCxnSpPr>
        <p:spPr>
          <a:xfrm flipV="1">
            <a:off x="3247719" y="2219181"/>
            <a:ext cx="207086" cy="311829"/>
          </a:xfrm>
          <a:prstGeom prst="line">
            <a:avLst/>
          </a:prstGeom>
          <a:ln>
            <a:solidFill>
              <a:srgbClr val="000000"/>
            </a:solidFill>
            <a:tailEnd type="non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10" idx="2"/>
            <a:endCxn id="8" idx="7"/>
          </p:cNvCxnSpPr>
          <p:nvPr/>
        </p:nvCxnSpPr>
        <p:spPr>
          <a:xfrm flipH="1">
            <a:off x="2100234" y="1969207"/>
            <a:ext cx="1251028" cy="208286"/>
          </a:xfrm>
          <a:prstGeom prst="line">
            <a:avLst/>
          </a:prstGeom>
          <a:ln>
            <a:solidFill>
              <a:srgbClr val="000000"/>
            </a:solidFill>
            <a:tailEnd type="non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9790732"/>
              </p:ext>
            </p:extLst>
          </p:nvPr>
        </p:nvGraphicFramePr>
        <p:xfrm>
          <a:off x="4765315" y="1245641"/>
          <a:ext cx="3921484" cy="4091598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560212"/>
                <a:gridCol w="560212"/>
                <a:gridCol w="560212"/>
                <a:gridCol w="560212"/>
                <a:gridCol w="560212"/>
                <a:gridCol w="560212"/>
                <a:gridCol w="560212"/>
              </a:tblGrid>
              <a:tr h="584514">
                <a:tc>
                  <a:txBody>
                    <a:bodyPr/>
                    <a:lstStyle/>
                    <a:p>
                      <a:endParaRPr lang="en-US" sz="2600" dirty="0"/>
                    </a:p>
                  </a:txBody>
                  <a:tcPr marL="134900" marR="134900" marT="67450" marB="67450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1</a:t>
                      </a:r>
                      <a:endParaRPr lang="en-US" sz="1600" b="1" dirty="0"/>
                    </a:p>
                  </a:txBody>
                  <a:tcPr marL="134900" marR="134900" marT="67450" marB="67450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2</a:t>
                      </a:r>
                      <a:endParaRPr lang="en-US" sz="1600" b="1" dirty="0"/>
                    </a:p>
                  </a:txBody>
                  <a:tcPr marL="134900" marR="134900" marT="67450" marB="67450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3</a:t>
                      </a:r>
                      <a:endParaRPr lang="en-US" sz="1600" b="1" dirty="0"/>
                    </a:p>
                  </a:txBody>
                  <a:tcPr marL="134900" marR="134900" marT="67450" marB="67450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4</a:t>
                      </a:r>
                      <a:endParaRPr lang="en-US" sz="1600" b="1" dirty="0"/>
                    </a:p>
                  </a:txBody>
                  <a:tcPr marL="134900" marR="134900" marT="67450" marB="67450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5</a:t>
                      </a:r>
                      <a:endParaRPr lang="en-US" sz="1600" b="1" dirty="0"/>
                    </a:p>
                  </a:txBody>
                  <a:tcPr marL="134900" marR="134900" marT="67450" marB="67450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6</a:t>
                      </a:r>
                      <a:endParaRPr lang="en-US" sz="1600" b="1" dirty="0"/>
                    </a:p>
                  </a:txBody>
                  <a:tcPr marL="134900" marR="134900" marT="67450" marB="67450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84514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1</a:t>
                      </a:r>
                      <a:endParaRPr lang="en-US" sz="1600" b="1" dirty="0"/>
                    </a:p>
                  </a:txBody>
                  <a:tcPr marL="134900" marR="134900" marT="67450" marB="67450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.025</a:t>
                      </a:r>
                      <a:endParaRPr lang="en-US" sz="12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134900" marR="134900" marT="67450" marB="67450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.025</a:t>
                      </a:r>
                      <a:endParaRPr lang="en-US" sz="12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134900" marR="134900" marT="67450" marB="67450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.025</a:t>
                      </a:r>
                      <a:endParaRPr lang="en-US" sz="12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134900" marR="134900" marT="67450" marB="67450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.875</a:t>
                      </a:r>
                      <a:endParaRPr lang="en-US" sz="1200" b="1" dirty="0"/>
                    </a:p>
                  </a:txBody>
                  <a:tcPr marL="134900" marR="134900" marT="67450" marB="67450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7F7F7F"/>
                          </a:solidFill>
                        </a:rPr>
                        <a:t>.025</a:t>
                      </a:r>
                      <a:endParaRPr lang="en-US" sz="1200" dirty="0">
                        <a:solidFill>
                          <a:srgbClr val="7F7F7F"/>
                        </a:solidFill>
                      </a:endParaRPr>
                    </a:p>
                  </a:txBody>
                  <a:tcPr marL="134900" marR="134900" marT="67450" marB="67450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7F7F7F"/>
                          </a:solidFill>
                        </a:rPr>
                        <a:t>.025</a:t>
                      </a:r>
                      <a:endParaRPr lang="en-US" sz="1200" dirty="0">
                        <a:solidFill>
                          <a:srgbClr val="7F7F7F"/>
                        </a:solidFill>
                      </a:endParaRPr>
                    </a:p>
                  </a:txBody>
                  <a:tcPr marL="134900" marR="134900" marT="67450" marB="67450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84514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2</a:t>
                      </a:r>
                      <a:endParaRPr lang="en-US" sz="1600" b="1" dirty="0"/>
                    </a:p>
                  </a:txBody>
                  <a:tcPr marL="134900" marR="134900" marT="67450" marB="67450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.45</a:t>
                      </a:r>
                      <a:endParaRPr lang="en-US" sz="1200" b="1" dirty="0"/>
                    </a:p>
                  </a:txBody>
                  <a:tcPr marL="134900" marR="134900" marT="67450" marB="67450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7F7F7F"/>
                          </a:solidFill>
                        </a:rPr>
                        <a:t>.025</a:t>
                      </a:r>
                      <a:endParaRPr lang="en-US" sz="1200" dirty="0">
                        <a:solidFill>
                          <a:srgbClr val="7F7F7F"/>
                        </a:solidFill>
                      </a:endParaRPr>
                    </a:p>
                  </a:txBody>
                  <a:tcPr marL="134900" marR="134900" marT="67450" marB="67450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7F7F7F"/>
                          </a:solidFill>
                        </a:rPr>
                        <a:t>.025</a:t>
                      </a:r>
                      <a:endParaRPr lang="en-US" sz="1200" dirty="0">
                        <a:solidFill>
                          <a:srgbClr val="7F7F7F"/>
                        </a:solidFill>
                      </a:endParaRPr>
                    </a:p>
                  </a:txBody>
                  <a:tcPr marL="134900" marR="134900" marT="67450" marB="67450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.45</a:t>
                      </a:r>
                      <a:endParaRPr lang="en-US" sz="1200" b="1" dirty="0"/>
                    </a:p>
                  </a:txBody>
                  <a:tcPr marL="134900" marR="134900" marT="67450" marB="67450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7F7F7F"/>
                          </a:solidFill>
                        </a:rPr>
                        <a:t>.025</a:t>
                      </a:r>
                      <a:endParaRPr lang="en-US" sz="1200" dirty="0">
                        <a:solidFill>
                          <a:srgbClr val="7F7F7F"/>
                        </a:solidFill>
                      </a:endParaRPr>
                    </a:p>
                  </a:txBody>
                  <a:tcPr marL="134900" marR="134900" marT="67450" marB="67450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7F7F7F"/>
                          </a:solidFill>
                        </a:rPr>
                        <a:t>.025</a:t>
                      </a:r>
                      <a:endParaRPr lang="en-US" sz="1200" dirty="0">
                        <a:solidFill>
                          <a:srgbClr val="7F7F7F"/>
                        </a:solidFill>
                      </a:endParaRPr>
                    </a:p>
                  </a:txBody>
                  <a:tcPr marL="134900" marR="134900" marT="67450" marB="67450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84514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3</a:t>
                      </a:r>
                      <a:endParaRPr lang="en-US" sz="1600" b="1" dirty="0"/>
                    </a:p>
                  </a:txBody>
                  <a:tcPr marL="134900" marR="134900" marT="67450" marB="67450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7F7F7F"/>
                          </a:solidFill>
                        </a:rPr>
                        <a:t>.025</a:t>
                      </a:r>
                      <a:endParaRPr lang="en-US" sz="1200" dirty="0">
                        <a:solidFill>
                          <a:srgbClr val="7F7F7F"/>
                        </a:solidFill>
                      </a:endParaRPr>
                    </a:p>
                  </a:txBody>
                  <a:tcPr marL="134900" marR="134900" marT="67450" marB="67450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chemeClr val="tx1"/>
                          </a:solidFill>
                        </a:rPr>
                        <a:t>.875</a:t>
                      </a:r>
                      <a:endParaRPr 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marL="134900" marR="134900" marT="67450" marB="67450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7F7F7F"/>
                          </a:solidFill>
                        </a:rPr>
                        <a:t>.025</a:t>
                      </a:r>
                      <a:endParaRPr lang="en-US" sz="1200" dirty="0">
                        <a:solidFill>
                          <a:srgbClr val="7F7F7F"/>
                        </a:solidFill>
                      </a:endParaRPr>
                    </a:p>
                  </a:txBody>
                  <a:tcPr marL="134900" marR="134900" marT="67450" marB="67450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7F7F7F"/>
                          </a:solidFill>
                        </a:rPr>
                        <a:t>.025</a:t>
                      </a:r>
                      <a:endParaRPr lang="en-US" sz="1200" dirty="0">
                        <a:solidFill>
                          <a:srgbClr val="7F7F7F"/>
                        </a:solidFill>
                      </a:endParaRPr>
                    </a:p>
                  </a:txBody>
                  <a:tcPr marL="134900" marR="134900" marT="67450" marB="67450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7F7F7F"/>
                          </a:solidFill>
                        </a:rPr>
                        <a:t>.025</a:t>
                      </a:r>
                      <a:endParaRPr lang="en-US" sz="1200" dirty="0">
                        <a:solidFill>
                          <a:srgbClr val="7F7F7F"/>
                        </a:solidFill>
                      </a:endParaRPr>
                    </a:p>
                  </a:txBody>
                  <a:tcPr marL="134900" marR="134900" marT="67450" marB="67450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7F7F7F"/>
                          </a:solidFill>
                        </a:rPr>
                        <a:t>.025</a:t>
                      </a:r>
                      <a:endParaRPr lang="en-US" sz="1200" dirty="0">
                        <a:solidFill>
                          <a:srgbClr val="7F7F7F"/>
                        </a:solidFill>
                      </a:endParaRPr>
                    </a:p>
                  </a:txBody>
                  <a:tcPr marL="134900" marR="134900" marT="67450" marB="67450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84514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4</a:t>
                      </a:r>
                      <a:endParaRPr lang="en-US" sz="1600" b="1" dirty="0"/>
                    </a:p>
                  </a:txBody>
                  <a:tcPr marL="134900" marR="134900" marT="67450" marB="67450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7F7F7F"/>
                          </a:solidFill>
                        </a:rPr>
                        <a:t>.025</a:t>
                      </a:r>
                      <a:endParaRPr lang="en-US" sz="1200" dirty="0">
                        <a:solidFill>
                          <a:srgbClr val="7F7F7F"/>
                        </a:solidFill>
                      </a:endParaRPr>
                    </a:p>
                  </a:txBody>
                  <a:tcPr marL="134900" marR="134900" marT="67450" marB="67450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7F7F7F"/>
                          </a:solidFill>
                        </a:rPr>
                        <a:t>.025</a:t>
                      </a:r>
                      <a:endParaRPr lang="en-US" sz="1200" dirty="0">
                        <a:solidFill>
                          <a:srgbClr val="7F7F7F"/>
                        </a:solidFill>
                      </a:endParaRPr>
                    </a:p>
                  </a:txBody>
                  <a:tcPr marL="134900" marR="134900" marT="67450" marB="67450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7F7F7F"/>
                          </a:solidFill>
                        </a:rPr>
                        <a:t>.025</a:t>
                      </a:r>
                      <a:endParaRPr lang="en-US" sz="1200" dirty="0">
                        <a:solidFill>
                          <a:srgbClr val="7F7F7F"/>
                        </a:solidFill>
                      </a:endParaRPr>
                    </a:p>
                  </a:txBody>
                  <a:tcPr marL="134900" marR="134900" marT="67450" marB="67450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7F7F7F"/>
                          </a:solidFill>
                        </a:rPr>
                        <a:t>.025</a:t>
                      </a:r>
                      <a:endParaRPr lang="en-US" sz="1200" dirty="0">
                        <a:solidFill>
                          <a:srgbClr val="7F7F7F"/>
                        </a:solidFill>
                      </a:endParaRPr>
                    </a:p>
                  </a:txBody>
                  <a:tcPr marL="134900" marR="134900" marT="67450" marB="67450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rgbClr val="000000"/>
                          </a:solidFill>
                        </a:rPr>
                        <a:t>.45</a:t>
                      </a:r>
                      <a:endParaRPr lang="en-US" sz="1200" b="1" dirty="0">
                        <a:solidFill>
                          <a:srgbClr val="000000"/>
                        </a:solidFill>
                      </a:endParaRPr>
                    </a:p>
                  </a:txBody>
                  <a:tcPr marL="134900" marR="134900" marT="67450" marB="67450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rgbClr val="000000"/>
                          </a:solidFill>
                        </a:rPr>
                        <a:t>.45</a:t>
                      </a:r>
                      <a:endParaRPr lang="en-US" sz="1200" b="1" dirty="0">
                        <a:solidFill>
                          <a:srgbClr val="000000"/>
                        </a:solidFill>
                      </a:endParaRPr>
                    </a:p>
                  </a:txBody>
                  <a:tcPr marL="134900" marR="134900" marT="67450" marB="67450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84514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5</a:t>
                      </a:r>
                      <a:endParaRPr lang="en-US" sz="1600" b="1" dirty="0"/>
                    </a:p>
                  </a:txBody>
                  <a:tcPr marL="134900" marR="134900" marT="67450" marB="67450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7F7F7F"/>
                          </a:solidFill>
                        </a:rPr>
                        <a:t>.025</a:t>
                      </a:r>
                      <a:endParaRPr lang="en-US" sz="1200" dirty="0">
                        <a:solidFill>
                          <a:srgbClr val="7F7F7F"/>
                        </a:solidFill>
                      </a:endParaRPr>
                    </a:p>
                  </a:txBody>
                  <a:tcPr marL="134900" marR="134900" marT="67450" marB="67450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7F7F7F"/>
                          </a:solidFill>
                        </a:rPr>
                        <a:t>.025</a:t>
                      </a:r>
                      <a:endParaRPr lang="en-US" sz="1200" dirty="0">
                        <a:solidFill>
                          <a:srgbClr val="7F7F7F"/>
                        </a:solidFill>
                      </a:endParaRPr>
                    </a:p>
                  </a:txBody>
                  <a:tcPr marL="134900" marR="134900" marT="67450" marB="67450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.875</a:t>
                      </a:r>
                      <a:endParaRPr lang="en-US" sz="1200" b="1" dirty="0"/>
                    </a:p>
                  </a:txBody>
                  <a:tcPr marL="134900" marR="134900" marT="67450" marB="67450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7F7F7F"/>
                          </a:solidFill>
                        </a:rPr>
                        <a:t>.025</a:t>
                      </a:r>
                      <a:endParaRPr lang="en-US" sz="1200" dirty="0">
                        <a:solidFill>
                          <a:srgbClr val="7F7F7F"/>
                        </a:solidFill>
                      </a:endParaRPr>
                    </a:p>
                  </a:txBody>
                  <a:tcPr marL="134900" marR="134900" marT="67450" marB="67450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7F7F7F"/>
                          </a:solidFill>
                        </a:rPr>
                        <a:t>.025</a:t>
                      </a:r>
                      <a:endParaRPr lang="en-US" sz="1200" dirty="0">
                        <a:solidFill>
                          <a:srgbClr val="7F7F7F"/>
                        </a:solidFill>
                      </a:endParaRPr>
                    </a:p>
                  </a:txBody>
                  <a:tcPr marL="134900" marR="134900" marT="67450" marB="67450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7F7F7F"/>
                          </a:solidFill>
                        </a:rPr>
                        <a:t>.025</a:t>
                      </a:r>
                      <a:endParaRPr lang="en-US" sz="1200" dirty="0">
                        <a:solidFill>
                          <a:srgbClr val="7F7F7F"/>
                        </a:solidFill>
                      </a:endParaRPr>
                    </a:p>
                  </a:txBody>
                  <a:tcPr marL="134900" marR="134900" marT="67450" marB="67450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84514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6</a:t>
                      </a:r>
                      <a:endParaRPr lang="en-US" sz="1600" b="1" dirty="0"/>
                    </a:p>
                  </a:txBody>
                  <a:tcPr marL="134900" marR="134900" marT="67450" marB="67450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7F7F7F"/>
                          </a:solidFill>
                        </a:rPr>
                        <a:t>.166</a:t>
                      </a:r>
                      <a:endParaRPr lang="en-US" sz="1200" dirty="0">
                        <a:solidFill>
                          <a:srgbClr val="7F7F7F"/>
                        </a:solidFill>
                      </a:endParaRPr>
                    </a:p>
                  </a:txBody>
                  <a:tcPr marL="134900" marR="134900" marT="67450" marB="67450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7F7F7F"/>
                          </a:solidFill>
                        </a:rPr>
                        <a:t>.166</a:t>
                      </a:r>
                      <a:endParaRPr lang="en-US" sz="1200" dirty="0">
                        <a:solidFill>
                          <a:srgbClr val="7F7F7F"/>
                        </a:solidFill>
                      </a:endParaRPr>
                    </a:p>
                  </a:txBody>
                  <a:tcPr marL="134900" marR="134900" marT="67450" marB="67450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smtClean="0">
                          <a:solidFill>
                            <a:srgbClr val="7F7F7F"/>
                          </a:solidFill>
                        </a:rPr>
                        <a:t>.166</a:t>
                      </a:r>
                      <a:endParaRPr lang="en-US" sz="1200" dirty="0">
                        <a:solidFill>
                          <a:srgbClr val="7F7F7F"/>
                        </a:solidFill>
                      </a:endParaRPr>
                    </a:p>
                  </a:txBody>
                  <a:tcPr marL="134900" marR="134900" marT="67450" marB="67450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7F7F7F"/>
                          </a:solidFill>
                        </a:rPr>
                        <a:t>.166</a:t>
                      </a:r>
                      <a:endParaRPr lang="en-US" sz="1200" dirty="0">
                        <a:solidFill>
                          <a:srgbClr val="7F7F7F"/>
                        </a:solidFill>
                      </a:endParaRPr>
                    </a:p>
                  </a:txBody>
                  <a:tcPr marL="134900" marR="134900" marT="67450" marB="67450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smtClean="0">
                          <a:solidFill>
                            <a:srgbClr val="7F7F7F"/>
                          </a:solidFill>
                        </a:rPr>
                        <a:t>.166</a:t>
                      </a:r>
                      <a:endParaRPr lang="en-US" sz="1200" dirty="0">
                        <a:solidFill>
                          <a:srgbClr val="7F7F7F"/>
                        </a:solidFill>
                      </a:endParaRPr>
                    </a:p>
                  </a:txBody>
                  <a:tcPr marL="134900" marR="134900" marT="67450" marB="67450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7F7F7F"/>
                          </a:solidFill>
                        </a:rPr>
                        <a:t>.166</a:t>
                      </a:r>
                      <a:endParaRPr lang="en-US" sz="1200" dirty="0">
                        <a:solidFill>
                          <a:srgbClr val="7F7F7F"/>
                        </a:solidFill>
                      </a:endParaRPr>
                    </a:p>
                  </a:txBody>
                  <a:tcPr marL="134900" marR="134900" marT="67450" marB="67450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cxnSp>
        <p:nvCxnSpPr>
          <p:cNvPr id="23" name="Straight Arrow Connector 22"/>
          <p:cNvCxnSpPr>
            <a:stCxn id="26" idx="3"/>
          </p:cNvCxnSpPr>
          <p:nvPr/>
        </p:nvCxnSpPr>
        <p:spPr>
          <a:xfrm flipV="1">
            <a:off x="3593044" y="4501585"/>
            <a:ext cx="2960156" cy="505055"/>
          </a:xfrm>
          <a:prstGeom prst="straightConnector1">
            <a:avLst/>
          </a:prstGeom>
          <a:ln w="38100" cmpd="sng">
            <a:solidFill>
              <a:srgbClr val="FF0000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Content Placeholder 2"/>
          <p:cNvSpPr>
            <a:spLocks noGrp="1"/>
          </p:cNvSpPr>
          <p:nvPr>
            <p:ph idx="1"/>
          </p:nvPr>
        </p:nvSpPr>
        <p:spPr>
          <a:xfrm>
            <a:off x="70754" y="4665301"/>
            <a:ext cx="3522290" cy="68267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rgbClr val="FF0000"/>
                </a:solidFill>
              </a:rPr>
              <a:t>P[Next| Previous]</a:t>
            </a:r>
          </a:p>
        </p:txBody>
      </p:sp>
      <p:sp>
        <p:nvSpPr>
          <p:cNvPr id="3" name="Rectangle 2"/>
          <p:cNvSpPr/>
          <p:nvPr/>
        </p:nvSpPr>
        <p:spPr>
          <a:xfrm>
            <a:off x="108895" y="926531"/>
            <a:ext cx="8874801" cy="4552103"/>
          </a:xfrm>
          <a:prstGeom prst="rect">
            <a:avLst/>
          </a:prstGeom>
          <a:solidFill>
            <a:srgbClr val="FFFFFF">
              <a:alpha val="83000"/>
            </a:srgb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/>
          <p:cNvGrpSpPr/>
          <p:nvPr/>
        </p:nvGrpSpPr>
        <p:grpSpPr>
          <a:xfrm>
            <a:off x="1906974" y="1237823"/>
            <a:ext cx="5954038" cy="3090638"/>
            <a:chOff x="-917645" y="2337593"/>
            <a:chExt cx="5954038" cy="3090638"/>
          </a:xfrm>
        </p:grpSpPr>
        <p:sp>
          <p:nvSpPr>
            <p:cNvPr id="20" name="Rectangle 19"/>
            <p:cNvSpPr/>
            <p:nvPr/>
          </p:nvSpPr>
          <p:spPr>
            <a:xfrm>
              <a:off x="-917645" y="2337593"/>
              <a:ext cx="5954038" cy="1128514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pPr marL="109728" lvl="0">
                <a:spcBef>
                  <a:spcPts val="400"/>
                </a:spcBef>
                <a:buClr>
                  <a:srgbClr val="2C7C9F"/>
                </a:buClr>
                <a:buSzPct val="68000"/>
              </a:pPr>
              <a:r>
                <a:rPr lang="en-US" sz="3200" dirty="0" smtClean="0">
                  <a:solidFill>
                    <a:schemeClr val="bg1"/>
                  </a:solidFill>
                  <a:latin typeface="Gill Sans Light"/>
                  <a:cs typeface="Gill Sans Light"/>
                </a:rPr>
                <a:t>What if we don’t see the links?</a:t>
              </a:r>
            </a:p>
            <a:p>
              <a:pPr marL="109728" lvl="0">
                <a:spcBef>
                  <a:spcPts val="400"/>
                </a:spcBef>
                <a:buClr>
                  <a:srgbClr val="2C7C9F"/>
                </a:buClr>
                <a:buSzPct val="68000"/>
              </a:pPr>
              <a:r>
                <a:rPr lang="en-US" sz="3200" dirty="0" smtClean="0">
                  <a:solidFill>
                    <a:schemeClr val="bg1"/>
                  </a:solidFill>
                  <a:latin typeface="Gill Sans Light"/>
                  <a:cs typeface="Gill Sans Light"/>
                </a:rPr>
                <a:t>Trajectories are all we see.</a:t>
              </a:r>
            </a:p>
          </p:txBody>
        </p:sp>
        <p:grpSp>
          <p:nvGrpSpPr>
            <p:cNvPr id="41" name="Group 40"/>
            <p:cNvGrpSpPr/>
            <p:nvPr/>
          </p:nvGrpSpPr>
          <p:grpSpPr>
            <a:xfrm>
              <a:off x="358403" y="4103482"/>
              <a:ext cx="2430786" cy="1324749"/>
              <a:chOff x="358403" y="4103482"/>
              <a:chExt cx="2430786" cy="1324749"/>
            </a:xfrm>
          </p:grpSpPr>
          <p:sp>
            <p:nvSpPr>
              <p:cNvPr id="42" name="Oval 41"/>
              <p:cNvSpPr/>
              <p:nvPr/>
            </p:nvSpPr>
            <p:spPr>
              <a:xfrm>
                <a:off x="358403" y="4103482"/>
                <a:ext cx="707034" cy="707034"/>
              </a:xfrm>
              <a:prstGeom prst="ellipse">
                <a:avLst/>
              </a:prstGeom>
              <a:ln/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r>
                  <a:rPr lang="en-US" dirty="0" smtClean="0"/>
                  <a:t>1</a:t>
                </a:r>
                <a:endParaRPr lang="en-US" dirty="0"/>
              </a:p>
            </p:txBody>
          </p:sp>
          <p:sp>
            <p:nvSpPr>
              <p:cNvPr id="43" name="Oval 42"/>
              <p:cNvSpPr/>
              <p:nvPr/>
            </p:nvSpPr>
            <p:spPr>
              <a:xfrm>
                <a:off x="1222721" y="4103482"/>
                <a:ext cx="707034" cy="707034"/>
              </a:xfrm>
              <a:prstGeom prst="ellipse">
                <a:avLst/>
              </a:prstGeom>
              <a:ln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r>
                  <a:rPr lang="en-US" dirty="0" smtClean="0"/>
                  <a:t>2</a:t>
                </a:r>
                <a:endParaRPr lang="en-US" dirty="0"/>
              </a:p>
            </p:txBody>
          </p:sp>
          <p:sp>
            <p:nvSpPr>
              <p:cNvPr id="44" name="Oval 43"/>
              <p:cNvSpPr/>
              <p:nvPr/>
            </p:nvSpPr>
            <p:spPr>
              <a:xfrm>
                <a:off x="2082155" y="4103482"/>
                <a:ext cx="707034" cy="707034"/>
              </a:xfrm>
              <a:prstGeom prst="ellipse">
                <a:avLst/>
              </a:prstGeom>
              <a:ln/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r>
                  <a:rPr lang="en-US" dirty="0" smtClean="0"/>
                  <a:t>3</a:t>
                </a:r>
                <a:endParaRPr lang="en-US" dirty="0"/>
              </a:p>
            </p:txBody>
          </p:sp>
          <p:cxnSp>
            <p:nvCxnSpPr>
              <p:cNvPr id="45" name="Straight Connector 44"/>
              <p:cNvCxnSpPr>
                <a:stCxn id="42" idx="6"/>
                <a:endCxn id="43" idx="2"/>
              </p:cNvCxnSpPr>
              <p:nvPr/>
            </p:nvCxnSpPr>
            <p:spPr>
              <a:xfrm>
                <a:off x="1065437" y="4456999"/>
                <a:ext cx="157284" cy="0"/>
              </a:xfrm>
              <a:prstGeom prst="line">
                <a:avLst/>
              </a:prstGeom>
              <a:ln>
                <a:solidFill>
                  <a:srgbClr val="000000"/>
                </a:solidFill>
                <a:tailEnd type="triangle" w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>
                <a:stCxn id="43" idx="6"/>
                <a:endCxn id="44" idx="2"/>
              </p:cNvCxnSpPr>
              <p:nvPr/>
            </p:nvCxnSpPr>
            <p:spPr>
              <a:xfrm>
                <a:off x="1929755" y="4456999"/>
                <a:ext cx="152400" cy="0"/>
              </a:xfrm>
              <a:prstGeom prst="line">
                <a:avLst/>
              </a:prstGeom>
              <a:ln>
                <a:solidFill>
                  <a:srgbClr val="000000"/>
                </a:solidFill>
                <a:tailEnd type="triangle" w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Rectangle 46"/>
              <p:cNvSpPr/>
              <p:nvPr/>
            </p:nvSpPr>
            <p:spPr>
              <a:xfrm>
                <a:off x="897698" y="5058899"/>
                <a:ext cx="650045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1</a:t>
                </a:r>
                <a:r>
                  <a:rPr lang="en-US" dirty="0" smtClean="0"/>
                  <a:t>h</a:t>
                </a:r>
                <a:endParaRPr lang="en-US" dirty="0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1734751" y="5058899"/>
                <a:ext cx="650045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 smtClean="0"/>
                  <a:t>0.5h</a:t>
                </a:r>
                <a:endParaRPr lang="en-US" dirty="0"/>
              </a:p>
            </p:txBody>
          </p:sp>
          <p:sp>
            <p:nvSpPr>
              <p:cNvPr id="49" name="Left Brace 48"/>
              <p:cNvSpPr/>
              <p:nvPr/>
            </p:nvSpPr>
            <p:spPr>
              <a:xfrm rot="16200000">
                <a:off x="1040400" y="4711063"/>
                <a:ext cx="292256" cy="491162"/>
              </a:xfrm>
              <a:prstGeom prst="leftBrac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Left Brace 49"/>
              <p:cNvSpPr/>
              <p:nvPr/>
            </p:nvSpPr>
            <p:spPr>
              <a:xfrm rot="16200000">
                <a:off x="1850389" y="4711063"/>
                <a:ext cx="292256" cy="491162"/>
              </a:xfrm>
              <a:prstGeom prst="leftBrac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5" name="Rectangle 4"/>
          <p:cNvSpPr/>
          <p:nvPr/>
        </p:nvSpPr>
        <p:spPr>
          <a:xfrm>
            <a:off x="993218" y="4434468"/>
            <a:ext cx="7305455" cy="46166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 marL="109728" lvl="0">
              <a:spcBef>
                <a:spcPts val="400"/>
              </a:spcBef>
              <a:buClr>
                <a:srgbClr val="2C7C9F"/>
              </a:buClr>
              <a:buSzPct val="68000"/>
            </a:pPr>
            <a:r>
              <a:rPr lang="en-US" sz="2400" dirty="0" smtClean="0">
                <a:solidFill>
                  <a:schemeClr val="bg1"/>
                </a:solidFill>
                <a:latin typeface="Gill Sans Light"/>
                <a:cs typeface="Gill Sans Light"/>
              </a:rPr>
              <a:t>And 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Gill Sans Light"/>
                <a:cs typeface="Gill Sans Light"/>
              </a:rPr>
              <a:t>no self-</a:t>
            </a:r>
            <a:r>
              <a:rPr lang="en-US" sz="2400" dirty="0" smtClean="0">
                <a:solidFill>
                  <a:schemeClr val="bg2">
                    <a:lumMod val="75000"/>
                  </a:schemeClr>
                </a:solidFill>
                <a:latin typeface="Gill Sans Light"/>
                <a:cs typeface="Gill Sans Light"/>
              </a:rPr>
              <a:t>loops</a:t>
            </a:r>
            <a:r>
              <a:rPr lang="en-US" sz="2400" dirty="0" smtClean="0">
                <a:solidFill>
                  <a:schemeClr val="bg1"/>
                </a:solidFill>
                <a:latin typeface="Gill Sans Light"/>
                <a:cs typeface="Gill Sans Light"/>
              </a:rPr>
              <a:t>: Modeling self-loops is separate problem.</a:t>
            </a:r>
          </a:p>
        </p:txBody>
      </p:sp>
    </p:spTree>
    <p:extLst>
      <p:ext uri="{BB962C8B-B14F-4D97-AF65-F5344CB8AC3E}">
        <p14:creationId xmlns:p14="http://schemas.microsoft.com/office/powerpoint/2010/main" val="31913259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32234"/>
            <a:ext cx="8229600" cy="952500"/>
          </a:xfrm>
        </p:spPr>
        <p:txBody>
          <a:bodyPr>
            <a:normAutofit fontScale="90000"/>
          </a:bodyPr>
          <a:lstStyle/>
          <a:p>
            <a:pPr algn="l"/>
            <a:r>
              <a:rPr lang="en-US" sz="3600" b="1" dirty="0" smtClean="0">
                <a:solidFill>
                  <a:schemeClr val="accent6">
                    <a:lumMod val="75000"/>
                  </a:schemeClr>
                </a:solidFill>
              </a:rPr>
              <a:t>Latent Random Walk Transition Matrices</a:t>
            </a:r>
            <a:endParaRPr lang="en-US" sz="36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DEBE3-ADDE-CC42-BB4F-117E68CD671E}" type="slidenum">
              <a:rPr lang="en-US" smtClean="0"/>
              <a:t>9</a:t>
            </a:fld>
            <a:endParaRPr lang="en-US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316563" y="1351730"/>
            <a:ext cx="8229600" cy="3788437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Latent Transition Matrices</a:t>
            </a:r>
          </a:p>
          <a:p>
            <a:pPr lvl="1"/>
            <a:r>
              <a:rPr lang="en-US" dirty="0" smtClean="0"/>
              <a:t>Navigation constraints</a:t>
            </a:r>
          </a:p>
          <a:p>
            <a:pPr lvl="1"/>
            <a:r>
              <a:rPr lang="en-US" dirty="0" smtClean="0"/>
              <a:t>Navigation preferences based</a:t>
            </a:r>
            <a:br>
              <a:rPr lang="en-US" dirty="0" smtClean="0"/>
            </a:br>
            <a:r>
              <a:rPr lang="en-US" dirty="0" smtClean="0"/>
              <a:t>on user types</a:t>
            </a:r>
          </a:p>
          <a:p>
            <a:r>
              <a:rPr lang="en-US" dirty="0" smtClean="0"/>
              <a:t>We must learn:</a:t>
            </a:r>
          </a:p>
          <a:p>
            <a:pPr lvl="1"/>
            <a:r>
              <a:rPr lang="en-US" dirty="0" smtClean="0"/>
              <a:t>Transition</a:t>
            </a:r>
            <a:r>
              <a:rPr lang="en-US" dirty="0"/>
              <a:t> </a:t>
            </a:r>
            <a:r>
              <a:rPr lang="en-US" dirty="0" smtClean="0"/>
              <a:t>matrices from</a:t>
            </a:r>
            <a:br>
              <a:rPr lang="en-US" dirty="0" smtClean="0"/>
            </a:br>
            <a:r>
              <a:rPr lang="en-US" dirty="0" smtClean="0"/>
              <a:t>trajectory data</a:t>
            </a:r>
          </a:p>
          <a:p>
            <a:pPr lvl="2"/>
            <a:r>
              <a:rPr lang="en-US" dirty="0" smtClean="0"/>
              <a:t>From multiple users</a:t>
            </a:r>
            <a:br>
              <a:rPr lang="en-US" dirty="0" smtClean="0"/>
            </a:br>
            <a:endParaRPr lang="en-US" dirty="0" smtClean="0"/>
          </a:p>
          <a:p>
            <a:pPr lvl="1"/>
            <a:r>
              <a:rPr lang="en-US" dirty="0" smtClean="0"/>
              <a:t>User preferences over </a:t>
            </a:r>
            <a:br>
              <a:rPr lang="en-US" dirty="0" smtClean="0"/>
            </a:br>
            <a:r>
              <a:rPr lang="en-US" dirty="0" smtClean="0"/>
              <a:t>matrices</a:t>
            </a:r>
          </a:p>
        </p:txBody>
      </p:sp>
      <p:graphicFrame>
        <p:nvGraphicFramePr>
          <p:cNvPr id="37" name="Table 3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5905005"/>
              </p:ext>
            </p:extLst>
          </p:nvPr>
        </p:nvGraphicFramePr>
        <p:xfrm>
          <a:off x="6553200" y="2068405"/>
          <a:ext cx="2200345" cy="2295797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314335"/>
                <a:gridCol w="314335"/>
                <a:gridCol w="314335"/>
                <a:gridCol w="314335"/>
                <a:gridCol w="314335"/>
                <a:gridCol w="314335"/>
                <a:gridCol w="314335"/>
              </a:tblGrid>
              <a:tr h="327971"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75692" marR="75692" marT="37846" marB="37846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/>
                        <a:t>1</a:t>
                      </a:r>
                      <a:endParaRPr lang="en-US" sz="900" b="1" dirty="0"/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/>
                        <a:t>2</a:t>
                      </a:r>
                      <a:endParaRPr lang="en-US" sz="900" b="1" dirty="0"/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/>
                        <a:t>3</a:t>
                      </a:r>
                      <a:endParaRPr lang="en-US" sz="900" b="1" dirty="0"/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/>
                        <a:t>4</a:t>
                      </a:r>
                      <a:endParaRPr lang="en-US" sz="900" b="1" dirty="0"/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/>
                        <a:t>5</a:t>
                      </a:r>
                      <a:endParaRPr lang="en-US" sz="900" b="1" dirty="0"/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/>
                        <a:t>6</a:t>
                      </a:r>
                      <a:endParaRPr lang="en-US" sz="900" b="1" dirty="0"/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FF"/>
                    </a:solidFill>
                  </a:tcPr>
                </a:tc>
              </a:tr>
              <a:tr h="327971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/>
                        <a:t>1</a:t>
                      </a:r>
                      <a:endParaRPr lang="en-US" sz="900" b="1" dirty="0"/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.165</a:t>
                      </a:r>
                      <a:endParaRPr lang="en-US" sz="7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.165</a:t>
                      </a:r>
                      <a:endParaRPr lang="en-US" sz="7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.165</a:t>
                      </a:r>
                      <a:endParaRPr lang="en-US" sz="7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.165</a:t>
                      </a:r>
                      <a:endParaRPr lang="en-US" sz="700" b="1" dirty="0"/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.165</a:t>
                      </a:r>
                      <a:endParaRPr lang="en-US" sz="700" dirty="0">
                        <a:solidFill>
                          <a:srgbClr val="7F7F7F"/>
                        </a:solidFill>
                      </a:endParaRPr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.165</a:t>
                      </a:r>
                      <a:endParaRPr lang="en-US" sz="700" dirty="0">
                        <a:solidFill>
                          <a:srgbClr val="7F7F7F"/>
                        </a:solidFill>
                      </a:endParaRPr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FF"/>
                    </a:solidFill>
                  </a:tcPr>
                </a:tc>
              </a:tr>
              <a:tr h="327971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/>
                        <a:t>2</a:t>
                      </a:r>
                      <a:endParaRPr lang="en-US" sz="900" b="1" dirty="0"/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1" dirty="0" smtClean="0"/>
                        <a:t>.45</a:t>
                      </a:r>
                      <a:endParaRPr lang="en-US" sz="700" b="1" dirty="0"/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dirty="0">
                        <a:solidFill>
                          <a:srgbClr val="7F7F7F"/>
                        </a:solidFill>
                      </a:endParaRPr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>
                          <a:solidFill>
                            <a:srgbClr val="7F7F7F"/>
                          </a:solidFill>
                        </a:rPr>
                        <a:t>.025</a:t>
                      </a:r>
                      <a:endParaRPr lang="en-US" sz="700" dirty="0">
                        <a:solidFill>
                          <a:srgbClr val="7F7F7F"/>
                        </a:solidFill>
                      </a:endParaRPr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1" dirty="0" smtClean="0"/>
                        <a:t>.45</a:t>
                      </a:r>
                      <a:endParaRPr lang="en-US" sz="700" b="1" dirty="0"/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1" dirty="0" smtClean="0">
                          <a:solidFill>
                            <a:srgbClr val="000000"/>
                          </a:solidFill>
                        </a:rPr>
                        <a:t>.50</a:t>
                      </a:r>
                      <a:endParaRPr lang="en-US" sz="700" b="1" dirty="0">
                        <a:solidFill>
                          <a:srgbClr val="000000"/>
                        </a:solidFill>
                      </a:endParaRPr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>
                          <a:solidFill>
                            <a:srgbClr val="7F7F7F"/>
                          </a:solidFill>
                        </a:rPr>
                        <a:t>.025</a:t>
                      </a:r>
                      <a:endParaRPr lang="en-US" sz="700" dirty="0">
                        <a:solidFill>
                          <a:srgbClr val="7F7F7F"/>
                        </a:solidFill>
                      </a:endParaRPr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FF"/>
                    </a:solidFill>
                  </a:tcPr>
                </a:tc>
              </a:tr>
              <a:tr h="327971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/>
                        <a:t>3</a:t>
                      </a:r>
                      <a:endParaRPr lang="en-US" sz="900" b="1" dirty="0"/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>
                          <a:solidFill>
                            <a:srgbClr val="7F7F7F"/>
                          </a:solidFill>
                        </a:rPr>
                        <a:t>.025</a:t>
                      </a:r>
                      <a:endParaRPr lang="en-US" sz="700" dirty="0">
                        <a:solidFill>
                          <a:srgbClr val="7F7F7F"/>
                        </a:solidFill>
                      </a:endParaRPr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1" dirty="0" smtClean="0">
                          <a:solidFill>
                            <a:schemeClr val="tx1"/>
                          </a:solidFill>
                        </a:rPr>
                        <a:t>.875</a:t>
                      </a:r>
                      <a:endParaRPr lang="en-US" sz="700" b="1" dirty="0">
                        <a:solidFill>
                          <a:schemeClr val="tx1"/>
                        </a:solidFill>
                      </a:endParaRPr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dirty="0">
                        <a:solidFill>
                          <a:srgbClr val="7F7F7F"/>
                        </a:solidFill>
                      </a:endParaRPr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>
                          <a:solidFill>
                            <a:srgbClr val="7F7F7F"/>
                          </a:solidFill>
                        </a:rPr>
                        <a:t>.025</a:t>
                      </a:r>
                      <a:endParaRPr lang="en-US" sz="700" dirty="0">
                        <a:solidFill>
                          <a:srgbClr val="7F7F7F"/>
                        </a:solidFill>
                      </a:endParaRPr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>
                          <a:solidFill>
                            <a:srgbClr val="7F7F7F"/>
                          </a:solidFill>
                        </a:rPr>
                        <a:t>.025</a:t>
                      </a:r>
                      <a:endParaRPr lang="en-US" sz="700" dirty="0">
                        <a:solidFill>
                          <a:srgbClr val="7F7F7F"/>
                        </a:solidFill>
                      </a:endParaRPr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>
                          <a:solidFill>
                            <a:srgbClr val="7F7F7F"/>
                          </a:solidFill>
                        </a:rPr>
                        <a:t>.025</a:t>
                      </a:r>
                      <a:endParaRPr lang="en-US" sz="700" dirty="0">
                        <a:solidFill>
                          <a:srgbClr val="7F7F7F"/>
                        </a:solidFill>
                      </a:endParaRPr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FF"/>
                    </a:solidFill>
                  </a:tcPr>
                </a:tc>
              </a:tr>
              <a:tr h="327971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/>
                        <a:t>4</a:t>
                      </a:r>
                      <a:endParaRPr lang="en-US" sz="900" b="1" dirty="0"/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>
                          <a:solidFill>
                            <a:srgbClr val="7F7F7F"/>
                          </a:solidFill>
                        </a:rPr>
                        <a:t>.025</a:t>
                      </a:r>
                      <a:endParaRPr lang="en-US" sz="700" dirty="0">
                        <a:solidFill>
                          <a:srgbClr val="7F7F7F"/>
                        </a:solidFill>
                      </a:endParaRPr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>
                          <a:solidFill>
                            <a:srgbClr val="7F7F7F"/>
                          </a:solidFill>
                        </a:rPr>
                        <a:t>.025</a:t>
                      </a:r>
                      <a:endParaRPr lang="en-US" sz="700" dirty="0">
                        <a:solidFill>
                          <a:srgbClr val="7F7F7F"/>
                        </a:solidFill>
                      </a:endParaRPr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>
                          <a:solidFill>
                            <a:srgbClr val="7F7F7F"/>
                          </a:solidFill>
                        </a:rPr>
                        <a:t>.025</a:t>
                      </a:r>
                      <a:endParaRPr lang="en-US" sz="700" dirty="0">
                        <a:solidFill>
                          <a:srgbClr val="7F7F7F"/>
                        </a:solidFill>
                      </a:endParaRPr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dirty="0">
                        <a:solidFill>
                          <a:srgbClr val="7F7F7F"/>
                        </a:solidFill>
                      </a:endParaRPr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1" dirty="0" smtClean="0">
                          <a:solidFill>
                            <a:srgbClr val="000000"/>
                          </a:solidFill>
                        </a:rPr>
                        <a:t>.45</a:t>
                      </a:r>
                      <a:endParaRPr lang="en-US" sz="700" b="1" dirty="0">
                        <a:solidFill>
                          <a:srgbClr val="000000"/>
                        </a:solidFill>
                      </a:endParaRPr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1" dirty="0" smtClean="0">
                          <a:solidFill>
                            <a:srgbClr val="000000"/>
                          </a:solidFill>
                        </a:rPr>
                        <a:t>.45</a:t>
                      </a:r>
                      <a:endParaRPr lang="en-US" sz="700" b="1" dirty="0">
                        <a:solidFill>
                          <a:srgbClr val="000000"/>
                        </a:solidFill>
                      </a:endParaRPr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FF"/>
                    </a:solidFill>
                  </a:tcPr>
                </a:tc>
              </a:tr>
              <a:tr h="327971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/>
                        <a:t>5</a:t>
                      </a:r>
                      <a:endParaRPr lang="en-US" sz="900" b="1" dirty="0"/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>
                          <a:solidFill>
                            <a:srgbClr val="7F7F7F"/>
                          </a:solidFill>
                        </a:rPr>
                        <a:t>.025</a:t>
                      </a:r>
                      <a:endParaRPr lang="en-US" sz="700" dirty="0">
                        <a:solidFill>
                          <a:srgbClr val="7F7F7F"/>
                        </a:solidFill>
                      </a:endParaRPr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>
                          <a:solidFill>
                            <a:srgbClr val="7F7F7F"/>
                          </a:solidFill>
                        </a:rPr>
                        <a:t>.025</a:t>
                      </a:r>
                      <a:endParaRPr lang="en-US" sz="700" dirty="0">
                        <a:solidFill>
                          <a:srgbClr val="7F7F7F"/>
                        </a:solidFill>
                      </a:endParaRPr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1" dirty="0" smtClean="0"/>
                        <a:t>.875</a:t>
                      </a:r>
                      <a:endParaRPr lang="en-US" sz="700" b="1" dirty="0"/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>
                          <a:solidFill>
                            <a:srgbClr val="7F7F7F"/>
                          </a:solidFill>
                        </a:rPr>
                        <a:t>.025</a:t>
                      </a:r>
                      <a:endParaRPr lang="en-US" sz="700" dirty="0">
                        <a:solidFill>
                          <a:srgbClr val="7F7F7F"/>
                        </a:solidFill>
                      </a:endParaRPr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>
                          <a:solidFill>
                            <a:srgbClr val="7F7F7F"/>
                          </a:solidFill>
                        </a:rPr>
                        <a:t>.</a:t>
                      </a:r>
                      <a:endParaRPr lang="en-US" sz="700" dirty="0">
                        <a:solidFill>
                          <a:srgbClr val="7F7F7F"/>
                        </a:solidFill>
                      </a:endParaRPr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>
                          <a:solidFill>
                            <a:srgbClr val="7F7F7F"/>
                          </a:solidFill>
                        </a:rPr>
                        <a:t>.025</a:t>
                      </a:r>
                      <a:endParaRPr lang="en-US" sz="700" dirty="0">
                        <a:solidFill>
                          <a:srgbClr val="7F7F7F"/>
                        </a:solidFill>
                      </a:endParaRPr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FF"/>
                    </a:solidFill>
                  </a:tcPr>
                </a:tc>
              </a:tr>
              <a:tr h="327971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/>
                        <a:t>6</a:t>
                      </a:r>
                      <a:endParaRPr lang="en-US" sz="900" b="1" dirty="0"/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>
                          <a:solidFill>
                            <a:srgbClr val="7F7F7F"/>
                          </a:solidFill>
                        </a:rPr>
                        <a:t>.166</a:t>
                      </a:r>
                      <a:endParaRPr lang="en-US" sz="700" dirty="0">
                        <a:solidFill>
                          <a:srgbClr val="7F7F7F"/>
                        </a:solidFill>
                      </a:endParaRPr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>
                          <a:solidFill>
                            <a:srgbClr val="7F7F7F"/>
                          </a:solidFill>
                        </a:rPr>
                        <a:t>.166</a:t>
                      </a:r>
                      <a:endParaRPr lang="en-US" sz="700" dirty="0">
                        <a:solidFill>
                          <a:srgbClr val="7F7F7F"/>
                        </a:solidFill>
                      </a:endParaRPr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smtClean="0">
                          <a:solidFill>
                            <a:srgbClr val="7F7F7F"/>
                          </a:solidFill>
                        </a:rPr>
                        <a:t>.166</a:t>
                      </a:r>
                      <a:endParaRPr lang="en-US" sz="700" dirty="0">
                        <a:solidFill>
                          <a:srgbClr val="7F7F7F"/>
                        </a:solidFill>
                      </a:endParaRPr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>
                          <a:solidFill>
                            <a:srgbClr val="7F7F7F"/>
                          </a:solidFill>
                        </a:rPr>
                        <a:t>.166</a:t>
                      </a:r>
                      <a:endParaRPr lang="en-US" sz="700" dirty="0">
                        <a:solidFill>
                          <a:srgbClr val="7F7F7F"/>
                        </a:solidFill>
                      </a:endParaRPr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>
                          <a:solidFill>
                            <a:srgbClr val="7F7F7F"/>
                          </a:solidFill>
                        </a:rPr>
                        <a:t>.166</a:t>
                      </a:r>
                      <a:endParaRPr lang="en-US" sz="700" dirty="0">
                        <a:solidFill>
                          <a:srgbClr val="7F7F7F"/>
                        </a:solidFill>
                      </a:endParaRPr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dirty="0">
                        <a:solidFill>
                          <a:srgbClr val="7F7F7F"/>
                        </a:solidFill>
                      </a:endParaRPr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8" name="Table 3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3457567"/>
              </p:ext>
            </p:extLst>
          </p:nvPr>
        </p:nvGraphicFramePr>
        <p:xfrm>
          <a:off x="4824549" y="1150799"/>
          <a:ext cx="2200345" cy="2295797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314335"/>
                <a:gridCol w="314335"/>
                <a:gridCol w="314335"/>
                <a:gridCol w="314335"/>
                <a:gridCol w="314335"/>
                <a:gridCol w="314335"/>
                <a:gridCol w="314335"/>
              </a:tblGrid>
              <a:tr h="327971"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75692" marR="75692" marT="37846" marB="37846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/>
                        <a:t>1</a:t>
                      </a:r>
                      <a:endParaRPr lang="en-US" sz="900" b="1" dirty="0"/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/>
                        <a:t>2</a:t>
                      </a:r>
                      <a:endParaRPr lang="en-US" sz="900" b="1" dirty="0"/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/>
                        <a:t>3</a:t>
                      </a:r>
                      <a:endParaRPr lang="en-US" sz="900" b="1" dirty="0"/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/>
                        <a:t>4</a:t>
                      </a:r>
                      <a:endParaRPr lang="en-US" sz="900" b="1" dirty="0"/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/>
                        <a:t>5</a:t>
                      </a:r>
                      <a:endParaRPr lang="en-US" sz="900" b="1" dirty="0"/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/>
                        <a:t>6</a:t>
                      </a:r>
                      <a:endParaRPr lang="en-US" sz="900" b="1" dirty="0"/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</a:tr>
              <a:tr h="327971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/>
                        <a:t>1</a:t>
                      </a:r>
                      <a:endParaRPr lang="en-US" sz="900" b="1" dirty="0"/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.025</a:t>
                      </a:r>
                      <a:endParaRPr lang="en-US" sz="7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.025</a:t>
                      </a:r>
                      <a:endParaRPr lang="en-US" sz="7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.025</a:t>
                      </a:r>
                      <a:endParaRPr lang="en-US" sz="7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1" dirty="0" smtClean="0"/>
                        <a:t>.875</a:t>
                      </a:r>
                      <a:endParaRPr lang="en-US" sz="700" b="1" dirty="0"/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>
                          <a:solidFill>
                            <a:srgbClr val="7F7F7F"/>
                          </a:solidFill>
                        </a:rPr>
                        <a:t>.025</a:t>
                      </a:r>
                      <a:endParaRPr lang="en-US" sz="700" dirty="0">
                        <a:solidFill>
                          <a:srgbClr val="7F7F7F"/>
                        </a:solidFill>
                      </a:endParaRPr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>
                          <a:solidFill>
                            <a:srgbClr val="7F7F7F"/>
                          </a:solidFill>
                        </a:rPr>
                        <a:t>.025</a:t>
                      </a:r>
                      <a:endParaRPr lang="en-US" sz="700" dirty="0">
                        <a:solidFill>
                          <a:srgbClr val="7F7F7F"/>
                        </a:solidFill>
                      </a:endParaRPr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</a:tr>
              <a:tr h="327971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/>
                        <a:t>2</a:t>
                      </a:r>
                      <a:endParaRPr lang="en-US" sz="900" b="1" dirty="0"/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1" dirty="0" smtClean="0"/>
                        <a:t>.45</a:t>
                      </a:r>
                      <a:endParaRPr lang="en-US" sz="700" b="1" dirty="0"/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dirty="0">
                        <a:solidFill>
                          <a:srgbClr val="7F7F7F"/>
                        </a:solidFill>
                      </a:endParaRPr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>
                          <a:solidFill>
                            <a:srgbClr val="7F7F7F"/>
                          </a:solidFill>
                        </a:rPr>
                        <a:t>.025</a:t>
                      </a:r>
                      <a:endParaRPr lang="en-US" sz="700" dirty="0">
                        <a:solidFill>
                          <a:srgbClr val="7F7F7F"/>
                        </a:solidFill>
                      </a:endParaRPr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1" dirty="0" smtClean="0"/>
                        <a:t>.45</a:t>
                      </a:r>
                      <a:endParaRPr lang="en-US" sz="700" b="1" dirty="0"/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>
                          <a:solidFill>
                            <a:srgbClr val="7F7F7F"/>
                          </a:solidFill>
                        </a:rPr>
                        <a:t>.025</a:t>
                      </a:r>
                      <a:endParaRPr lang="en-US" sz="700" dirty="0">
                        <a:solidFill>
                          <a:srgbClr val="7F7F7F"/>
                        </a:solidFill>
                      </a:endParaRPr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>
                          <a:solidFill>
                            <a:srgbClr val="7F7F7F"/>
                          </a:solidFill>
                        </a:rPr>
                        <a:t>.025</a:t>
                      </a:r>
                      <a:endParaRPr lang="en-US" sz="700" dirty="0">
                        <a:solidFill>
                          <a:srgbClr val="7F7F7F"/>
                        </a:solidFill>
                      </a:endParaRPr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</a:tr>
              <a:tr h="327971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/>
                        <a:t>3</a:t>
                      </a:r>
                      <a:endParaRPr lang="en-US" sz="900" b="1" dirty="0"/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>
                          <a:solidFill>
                            <a:srgbClr val="7F7F7F"/>
                          </a:solidFill>
                        </a:rPr>
                        <a:t>.025</a:t>
                      </a:r>
                      <a:endParaRPr lang="en-US" sz="700" dirty="0">
                        <a:solidFill>
                          <a:srgbClr val="7F7F7F"/>
                        </a:solidFill>
                      </a:endParaRPr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1" dirty="0" smtClean="0">
                          <a:solidFill>
                            <a:schemeClr val="tx1"/>
                          </a:solidFill>
                        </a:rPr>
                        <a:t>.875</a:t>
                      </a:r>
                      <a:endParaRPr lang="en-US" sz="700" b="1" dirty="0">
                        <a:solidFill>
                          <a:schemeClr val="tx1"/>
                        </a:solidFill>
                      </a:endParaRPr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dirty="0">
                        <a:solidFill>
                          <a:srgbClr val="7F7F7F"/>
                        </a:solidFill>
                      </a:endParaRPr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>
                          <a:solidFill>
                            <a:srgbClr val="7F7F7F"/>
                          </a:solidFill>
                        </a:rPr>
                        <a:t>.025</a:t>
                      </a:r>
                      <a:endParaRPr lang="en-US" sz="700" dirty="0">
                        <a:solidFill>
                          <a:srgbClr val="7F7F7F"/>
                        </a:solidFill>
                      </a:endParaRPr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>
                          <a:solidFill>
                            <a:srgbClr val="7F7F7F"/>
                          </a:solidFill>
                        </a:rPr>
                        <a:t>.025</a:t>
                      </a:r>
                      <a:endParaRPr lang="en-US" sz="700" dirty="0">
                        <a:solidFill>
                          <a:srgbClr val="7F7F7F"/>
                        </a:solidFill>
                      </a:endParaRPr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>
                          <a:solidFill>
                            <a:srgbClr val="7F7F7F"/>
                          </a:solidFill>
                        </a:rPr>
                        <a:t>.025</a:t>
                      </a:r>
                      <a:endParaRPr lang="en-US" sz="700" dirty="0">
                        <a:solidFill>
                          <a:srgbClr val="7F7F7F"/>
                        </a:solidFill>
                      </a:endParaRPr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</a:tr>
              <a:tr h="327971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/>
                        <a:t>4</a:t>
                      </a:r>
                      <a:endParaRPr lang="en-US" sz="900" b="1" dirty="0"/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>
                          <a:solidFill>
                            <a:srgbClr val="7F7F7F"/>
                          </a:solidFill>
                        </a:rPr>
                        <a:t>.025</a:t>
                      </a:r>
                      <a:endParaRPr lang="en-US" sz="700" dirty="0">
                        <a:solidFill>
                          <a:srgbClr val="7F7F7F"/>
                        </a:solidFill>
                      </a:endParaRPr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>
                          <a:solidFill>
                            <a:srgbClr val="7F7F7F"/>
                          </a:solidFill>
                        </a:rPr>
                        <a:t>.025</a:t>
                      </a:r>
                      <a:endParaRPr lang="en-US" sz="700" dirty="0">
                        <a:solidFill>
                          <a:srgbClr val="7F7F7F"/>
                        </a:solidFill>
                      </a:endParaRPr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>
                          <a:solidFill>
                            <a:srgbClr val="7F7F7F"/>
                          </a:solidFill>
                        </a:rPr>
                        <a:t>.025</a:t>
                      </a:r>
                      <a:endParaRPr lang="en-US" sz="700" dirty="0">
                        <a:solidFill>
                          <a:srgbClr val="7F7F7F"/>
                        </a:solidFill>
                      </a:endParaRPr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dirty="0">
                        <a:solidFill>
                          <a:srgbClr val="7F7F7F"/>
                        </a:solidFill>
                      </a:endParaRPr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1" dirty="0" smtClean="0">
                          <a:solidFill>
                            <a:srgbClr val="000000"/>
                          </a:solidFill>
                        </a:rPr>
                        <a:t>.45</a:t>
                      </a:r>
                      <a:endParaRPr lang="en-US" sz="700" b="1" dirty="0">
                        <a:solidFill>
                          <a:srgbClr val="000000"/>
                        </a:solidFill>
                      </a:endParaRPr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1" dirty="0" smtClean="0">
                          <a:solidFill>
                            <a:srgbClr val="000000"/>
                          </a:solidFill>
                        </a:rPr>
                        <a:t>.45</a:t>
                      </a:r>
                      <a:endParaRPr lang="en-US" sz="700" b="1" dirty="0">
                        <a:solidFill>
                          <a:srgbClr val="000000"/>
                        </a:solidFill>
                      </a:endParaRPr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</a:tr>
              <a:tr h="327971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/>
                        <a:t>5</a:t>
                      </a:r>
                      <a:endParaRPr lang="en-US" sz="900" b="1" dirty="0"/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>
                          <a:solidFill>
                            <a:srgbClr val="7F7F7F"/>
                          </a:solidFill>
                        </a:rPr>
                        <a:t>.025</a:t>
                      </a:r>
                      <a:endParaRPr lang="en-US" sz="700" dirty="0">
                        <a:solidFill>
                          <a:srgbClr val="7F7F7F"/>
                        </a:solidFill>
                      </a:endParaRPr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>
                          <a:solidFill>
                            <a:srgbClr val="7F7F7F"/>
                          </a:solidFill>
                        </a:rPr>
                        <a:t>.025</a:t>
                      </a:r>
                      <a:endParaRPr lang="en-US" sz="700" dirty="0">
                        <a:solidFill>
                          <a:srgbClr val="7F7F7F"/>
                        </a:solidFill>
                      </a:endParaRPr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1" dirty="0" smtClean="0"/>
                        <a:t>.875</a:t>
                      </a:r>
                      <a:endParaRPr lang="en-US" sz="700" b="1" dirty="0"/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>
                          <a:solidFill>
                            <a:srgbClr val="7F7F7F"/>
                          </a:solidFill>
                        </a:rPr>
                        <a:t>.025</a:t>
                      </a:r>
                      <a:endParaRPr lang="en-US" sz="700" dirty="0">
                        <a:solidFill>
                          <a:srgbClr val="7F7F7F"/>
                        </a:solidFill>
                      </a:endParaRPr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dirty="0">
                        <a:solidFill>
                          <a:srgbClr val="7F7F7F"/>
                        </a:solidFill>
                      </a:endParaRPr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>
                          <a:solidFill>
                            <a:srgbClr val="7F7F7F"/>
                          </a:solidFill>
                        </a:rPr>
                        <a:t>.025</a:t>
                      </a:r>
                      <a:endParaRPr lang="en-US" sz="700" dirty="0">
                        <a:solidFill>
                          <a:srgbClr val="7F7F7F"/>
                        </a:solidFill>
                      </a:endParaRPr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</a:tr>
              <a:tr h="327971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/>
                        <a:t>6</a:t>
                      </a:r>
                      <a:endParaRPr lang="en-US" sz="900" b="1" dirty="0"/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>
                          <a:solidFill>
                            <a:srgbClr val="7F7F7F"/>
                          </a:solidFill>
                        </a:rPr>
                        <a:t>.166</a:t>
                      </a:r>
                      <a:endParaRPr lang="en-US" sz="700" dirty="0">
                        <a:solidFill>
                          <a:srgbClr val="7F7F7F"/>
                        </a:solidFill>
                      </a:endParaRPr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>
                          <a:solidFill>
                            <a:srgbClr val="7F7F7F"/>
                          </a:solidFill>
                        </a:rPr>
                        <a:t>.166</a:t>
                      </a:r>
                      <a:endParaRPr lang="en-US" sz="700" dirty="0">
                        <a:solidFill>
                          <a:srgbClr val="7F7F7F"/>
                        </a:solidFill>
                      </a:endParaRPr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smtClean="0">
                          <a:solidFill>
                            <a:srgbClr val="7F7F7F"/>
                          </a:solidFill>
                        </a:rPr>
                        <a:t>.166</a:t>
                      </a:r>
                      <a:endParaRPr lang="en-US" sz="700" dirty="0">
                        <a:solidFill>
                          <a:srgbClr val="7F7F7F"/>
                        </a:solidFill>
                      </a:endParaRPr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>
                          <a:solidFill>
                            <a:srgbClr val="7F7F7F"/>
                          </a:solidFill>
                        </a:rPr>
                        <a:t>.166</a:t>
                      </a:r>
                      <a:endParaRPr lang="en-US" sz="700" dirty="0">
                        <a:solidFill>
                          <a:srgbClr val="7F7F7F"/>
                        </a:solidFill>
                      </a:endParaRPr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>
                          <a:solidFill>
                            <a:srgbClr val="7F7F7F"/>
                          </a:solidFill>
                        </a:rPr>
                        <a:t>.166</a:t>
                      </a:r>
                      <a:endParaRPr lang="en-US" sz="700" dirty="0">
                        <a:solidFill>
                          <a:srgbClr val="7F7F7F"/>
                        </a:solidFill>
                      </a:endParaRPr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>
                          <a:solidFill>
                            <a:srgbClr val="7F7F7F"/>
                          </a:solidFill>
                        </a:rPr>
                        <a:t>.166</a:t>
                      </a:r>
                      <a:endParaRPr lang="en-US" sz="700" dirty="0">
                        <a:solidFill>
                          <a:srgbClr val="7F7F7F"/>
                        </a:solidFill>
                      </a:endParaRPr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9" name="Table 3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4253782"/>
              </p:ext>
            </p:extLst>
          </p:nvPr>
        </p:nvGraphicFramePr>
        <p:xfrm>
          <a:off x="5177543" y="3216303"/>
          <a:ext cx="2200345" cy="2295797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314335"/>
                <a:gridCol w="314335"/>
                <a:gridCol w="314335"/>
                <a:gridCol w="314335"/>
                <a:gridCol w="314335"/>
                <a:gridCol w="314335"/>
                <a:gridCol w="314335"/>
              </a:tblGrid>
              <a:tr h="327971"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75692" marR="75692" marT="37846" marB="37846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/>
                        <a:t>1</a:t>
                      </a:r>
                      <a:endParaRPr lang="en-US" sz="900" b="1" dirty="0"/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/>
                        <a:t>2</a:t>
                      </a:r>
                      <a:endParaRPr lang="en-US" sz="900" b="1" dirty="0"/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/>
                        <a:t>3</a:t>
                      </a:r>
                      <a:endParaRPr lang="en-US" sz="900" b="1" dirty="0"/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/>
                        <a:t>4</a:t>
                      </a:r>
                      <a:endParaRPr lang="en-US" sz="900" b="1" dirty="0"/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/>
                        <a:t>5</a:t>
                      </a:r>
                      <a:endParaRPr lang="en-US" sz="900" b="1" dirty="0"/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/>
                        <a:t>6</a:t>
                      </a:r>
                      <a:endParaRPr lang="en-US" sz="900" b="1" dirty="0"/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</a:tr>
              <a:tr h="327971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/>
                        <a:t>1</a:t>
                      </a:r>
                      <a:endParaRPr lang="en-US" sz="900" b="1" dirty="0"/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.165</a:t>
                      </a:r>
                      <a:endParaRPr lang="en-US" sz="7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.165</a:t>
                      </a:r>
                      <a:endParaRPr lang="en-US" sz="7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.165</a:t>
                      </a:r>
                      <a:endParaRPr lang="en-US" sz="7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.165</a:t>
                      </a:r>
                      <a:endParaRPr lang="en-US" sz="700" b="1" dirty="0"/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.165</a:t>
                      </a:r>
                      <a:endParaRPr lang="en-US" sz="700" dirty="0">
                        <a:solidFill>
                          <a:srgbClr val="7F7F7F"/>
                        </a:solidFill>
                      </a:endParaRPr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.165</a:t>
                      </a:r>
                      <a:endParaRPr lang="en-US" sz="700" dirty="0">
                        <a:solidFill>
                          <a:srgbClr val="7F7F7F"/>
                        </a:solidFill>
                      </a:endParaRPr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</a:tr>
              <a:tr h="327971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/>
                        <a:t>2</a:t>
                      </a:r>
                      <a:endParaRPr lang="en-US" sz="900" b="1" dirty="0"/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.165</a:t>
                      </a:r>
                      <a:endParaRPr lang="en-US" sz="7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.165</a:t>
                      </a:r>
                      <a:endParaRPr lang="en-US" sz="7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.165</a:t>
                      </a:r>
                      <a:endParaRPr lang="en-US" sz="700" b="1" dirty="0"/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.165</a:t>
                      </a:r>
                      <a:endParaRPr lang="en-US" sz="700" dirty="0">
                        <a:solidFill>
                          <a:srgbClr val="7F7F7F"/>
                        </a:solidFill>
                      </a:endParaRPr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.165</a:t>
                      </a:r>
                      <a:endParaRPr lang="en-US" sz="700" dirty="0">
                        <a:solidFill>
                          <a:srgbClr val="7F7F7F"/>
                        </a:solidFill>
                      </a:endParaRPr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</a:tr>
              <a:tr h="327971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/>
                        <a:t>3</a:t>
                      </a:r>
                      <a:endParaRPr lang="en-US" sz="900" b="1" dirty="0"/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.165</a:t>
                      </a:r>
                      <a:endParaRPr lang="en-US" sz="7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.165</a:t>
                      </a:r>
                      <a:endParaRPr lang="en-US" sz="7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.165</a:t>
                      </a:r>
                      <a:endParaRPr lang="en-US" sz="700" b="1" dirty="0"/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.165</a:t>
                      </a:r>
                      <a:endParaRPr lang="en-US" sz="700" dirty="0">
                        <a:solidFill>
                          <a:srgbClr val="7F7F7F"/>
                        </a:solidFill>
                      </a:endParaRPr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.165</a:t>
                      </a:r>
                      <a:endParaRPr lang="en-US" sz="700" dirty="0">
                        <a:solidFill>
                          <a:srgbClr val="7F7F7F"/>
                        </a:solidFill>
                      </a:endParaRPr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</a:tr>
              <a:tr h="327971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/>
                        <a:t>4</a:t>
                      </a:r>
                      <a:endParaRPr lang="en-US" sz="900" b="1" dirty="0"/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>
                          <a:solidFill>
                            <a:srgbClr val="7F7F7F"/>
                          </a:solidFill>
                        </a:rPr>
                        <a:t>.025</a:t>
                      </a:r>
                      <a:endParaRPr lang="en-US" sz="700" dirty="0">
                        <a:solidFill>
                          <a:srgbClr val="7F7F7F"/>
                        </a:solidFill>
                      </a:endParaRPr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>
                          <a:solidFill>
                            <a:srgbClr val="7F7F7F"/>
                          </a:solidFill>
                        </a:rPr>
                        <a:t>.025</a:t>
                      </a:r>
                      <a:endParaRPr lang="en-US" sz="700" dirty="0">
                        <a:solidFill>
                          <a:srgbClr val="7F7F7F"/>
                        </a:solidFill>
                      </a:endParaRPr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>
                          <a:solidFill>
                            <a:srgbClr val="7F7F7F"/>
                          </a:solidFill>
                        </a:rPr>
                        <a:t>.025</a:t>
                      </a:r>
                      <a:endParaRPr lang="en-US" sz="700" dirty="0">
                        <a:solidFill>
                          <a:srgbClr val="7F7F7F"/>
                        </a:solidFill>
                      </a:endParaRPr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dirty="0">
                        <a:solidFill>
                          <a:srgbClr val="7F7F7F"/>
                        </a:solidFill>
                      </a:endParaRPr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1" dirty="0" smtClean="0">
                          <a:solidFill>
                            <a:srgbClr val="000000"/>
                          </a:solidFill>
                        </a:rPr>
                        <a:t>.45</a:t>
                      </a:r>
                      <a:endParaRPr lang="en-US" sz="700" b="1" dirty="0">
                        <a:solidFill>
                          <a:srgbClr val="000000"/>
                        </a:solidFill>
                      </a:endParaRPr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1" dirty="0" smtClean="0">
                          <a:solidFill>
                            <a:srgbClr val="000000"/>
                          </a:solidFill>
                        </a:rPr>
                        <a:t>.45</a:t>
                      </a:r>
                      <a:endParaRPr lang="en-US" sz="700" b="1" dirty="0">
                        <a:solidFill>
                          <a:srgbClr val="000000"/>
                        </a:solidFill>
                      </a:endParaRPr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</a:tr>
              <a:tr h="327971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/>
                        <a:t>5</a:t>
                      </a:r>
                      <a:endParaRPr lang="en-US" sz="900" b="1" dirty="0"/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>
                          <a:solidFill>
                            <a:srgbClr val="7F7F7F"/>
                          </a:solidFill>
                        </a:rPr>
                        <a:t>.025</a:t>
                      </a:r>
                      <a:endParaRPr lang="en-US" sz="700" dirty="0">
                        <a:solidFill>
                          <a:srgbClr val="7F7F7F"/>
                        </a:solidFill>
                      </a:endParaRPr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>
                          <a:solidFill>
                            <a:srgbClr val="7F7F7F"/>
                          </a:solidFill>
                        </a:rPr>
                        <a:t>.025</a:t>
                      </a:r>
                      <a:endParaRPr lang="en-US" sz="700" dirty="0">
                        <a:solidFill>
                          <a:srgbClr val="7F7F7F"/>
                        </a:solidFill>
                      </a:endParaRPr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>
                          <a:solidFill>
                            <a:srgbClr val="7F7F7F"/>
                          </a:solidFill>
                        </a:rPr>
                        <a:t>.025</a:t>
                      </a:r>
                      <a:endParaRPr lang="en-US" sz="700" dirty="0">
                        <a:solidFill>
                          <a:srgbClr val="7F7F7F"/>
                        </a:solidFill>
                      </a:endParaRPr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>
                          <a:solidFill>
                            <a:srgbClr val="7F7F7F"/>
                          </a:solidFill>
                        </a:rPr>
                        <a:t>.</a:t>
                      </a:r>
                      <a:r>
                        <a:rPr lang="en-US" sz="700" b="1" dirty="0" smtClean="0">
                          <a:solidFill>
                            <a:srgbClr val="000000"/>
                          </a:solidFill>
                        </a:rPr>
                        <a:t>475</a:t>
                      </a:r>
                      <a:endParaRPr lang="en-US" sz="700" b="1" dirty="0">
                        <a:solidFill>
                          <a:srgbClr val="000000"/>
                        </a:solidFill>
                      </a:endParaRPr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="1" dirty="0">
                        <a:solidFill>
                          <a:srgbClr val="000000"/>
                        </a:solidFill>
                      </a:endParaRPr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1" dirty="0" smtClean="0">
                          <a:solidFill>
                            <a:srgbClr val="000000"/>
                          </a:solidFill>
                        </a:rPr>
                        <a:t>.45</a:t>
                      </a:r>
                      <a:endParaRPr lang="en-US" sz="700" b="1" dirty="0">
                        <a:solidFill>
                          <a:srgbClr val="000000"/>
                        </a:solidFill>
                      </a:endParaRPr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</a:tr>
              <a:tr h="327971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/>
                        <a:t>6</a:t>
                      </a:r>
                      <a:endParaRPr lang="en-US" sz="900" b="1" dirty="0"/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>
                          <a:solidFill>
                            <a:srgbClr val="7F7F7F"/>
                          </a:solidFill>
                        </a:rPr>
                        <a:t>.025</a:t>
                      </a:r>
                      <a:endParaRPr lang="en-US" sz="700" dirty="0">
                        <a:solidFill>
                          <a:srgbClr val="7F7F7F"/>
                        </a:solidFill>
                      </a:endParaRPr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>
                          <a:solidFill>
                            <a:srgbClr val="7F7F7F"/>
                          </a:solidFill>
                        </a:rPr>
                        <a:t>.025</a:t>
                      </a:r>
                      <a:endParaRPr lang="en-US" sz="700" dirty="0">
                        <a:solidFill>
                          <a:srgbClr val="7F7F7F"/>
                        </a:solidFill>
                      </a:endParaRPr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>
                          <a:solidFill>
                            <a:srgbClr val="7F7F7F"/>
                          </a:solidFill>
                        </a:rPr>
                        <a:t>.025</a:t>
                      </a:r>
                      <a:endParaRPr lang="en-US" sz="700" dirty="0">
                        <a:solidFill>
                          <a:srgbClr val="7F7F7F"/>
                        </a:solidFill>
                      </a:endParaRPr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>
                          <a:solidFill>
                            <a:srgbClr val="7F7F7F"/>
                          </a:solidFill>
                        </a:rPr>
                        <a:t>.</a:t>
                      </a:r>
                      <a:r>
                        <a:rPr lang="en-US" sz="700" b="1" dirty="0" smtClean="0">
                          <a:solidFill>
                            <a:schemeClr val="tx1"/>
                          </a:solidFill>
                        </a:rPr>
                        <a:t>475</a:t>
                      </a:r>
                      <a:endParaRPr lang="en-US" sz="700" b="1" dirty="0">
                        <a:solidFill>
                          <a:schemeClr val="tx1"/>
                        </a:solidFill>
                      </a:endParaRPr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1" dirty="0" smtClean="0">
                          <a:solidFill>
                            <a:srgbClr val="000000"/>
                          </a:solidFill>
                        </a:rPr>
                        <a:t>.45</a:t>
                      </a:r>
                      <a:endParaRPr lang="en-US" sz="700" b="1" dirty="0">
                        <a:solidFill>
                          <a:srgbClr val="000000"/>
                        </a:solidFill>
                      </a:endParaRPr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="1" dirty="0">
                        <a:solidFill>
                          <a:srgbClr val="000000"/>
                        </a:solidFill>
                      </a:endParaRPr>
                    </a:p>
                  </a:txBody>
                  <a:tcPr marL="75692" marR="75692" marT="37846" marB="37846" anchor="ctr">
                    <a:lnL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</a:tr>
            </a:tbl>
          </a:graphicData>
        </a:graphic>
      </p:graphicFrame>
      <p:sp>
        <p:nvSpPr>
          <p:cNvPr id="40" name="Rectangle 39"/>
          <p:cNvSpPr/>
          <p:nvPr/>
        </p:nvSpPr>
        <p:spPr>
          <a:xfrm rot="20070177">
            <a:off x="4529136" y="1125067"/>
            <a:ext cx="1665109" cy="830997"/>
          </a:xfrm>
          <a:prstGeom prst="rect">
            <a:avLst/>
          </a:prstGeom>
          <a:solidFill>
            <a:schemeClr val="bg1">
              <a:alpha val="89000"/>
            </a:schemeClr>
          </a:solid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2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“Pop Music”</a:t>
            </a:r>
            <a:endParaRPr lang="x-none" sz="24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FF00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51" name="Rectangle 50"/>
          <p:cNvSpPr/>
          <p:nvPr/>
        </p:nvSpPr>
        <p:spPr>
          <a:xfrm rot="20070177">
            <a:off x="4529136" y="3031097"/>
            <a:ext cx="1665109" cy="830997"/>
          </a:xfrm>
          <a:prstGeom prst="rect">
            <a:avLst/>
          </a:prstGeom>
          <a:solidFill>
            <a:schemeClr val="bg1">
              <a:alpha val="89000"/>
            </a:schemeClr>
          </a:solid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2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8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“Heavy Metal”</a:t>
            </a:r>
            <a:endParaRPr lang="x-none" sz="24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0080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52" name="Rectangle 51"/>
          <p:cNvSpPr/>
          <p:nvPr/>
        </p:nvSpPr>
        <p:spPr>
          <a:xfrm rot="20070177">
            <a:off x="7419064" y="1633587"/>
            <a:ext cx="1582261" cy="830997"/>
          </a:xfrm>
          <a:prstGeom prst="rect">
            <a:avLst/>
          </a:prstGeom>
          <a:solidFill>
            <a:schemeClr val="bg1">
              <a:alpha val="89000"/>
            </a:schemeClr>
          </a:solid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2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00FF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“Bossa Nova”</a:t>
            </a:r>
            <a:endParaRPr lang="x-none" sz="24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0000FF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703114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Paper">
      <a:dk1>
        <a:sysClr val="windowText" lastClr="000000"/>
      </a:dk1>
      <a:lt1>
        <a:sysClr val="window" lastClr="FFFFFF"/>
      </a:lt1>
      <a:dk2>
        <a:srgbClr val="444D26"/>
      </a:dk2>
      <a:lt2>
        <a:srgbClr val="FEFAC9"/>
      </a:lt2>
      <a:accent1>
        <a:srgbClr val="A5B592"/>
      </a:accent1>
      <a:accent2>
        <a:srgbClr val="F3A447"/>
      </a:accent2>
      <a:accent3>
        <a:srgbClr val="E7BC29"/>
      </a:accent3>
      <a:accent4>
        <a:srgbClr val="D092A7"/>
      </a:accent4>
      <a:accent5>
        <a:srgbClr val="9C85C0"/>
      </a:accent5>
      <a:accent6>
        <a:srgbClr val="809EC2"/>
      </a:accent6>
      <a:hlink>
        <a:srgbClr val="8E58B6"/>
      </a:hlink>
      <a:folHlink>
        <a:srgbClr val="7F6F6F"/>
      </a:folHlink>
    </a:clrScheme>
    <a:fontScheme name="Solstice">
      <a:majorFont>
        <a:latin typeface="Gill Sans MT"/>
        <a:ea typeface=""/>
        <a:cs typeface=""/>
        <a:font script="Grek" typeface="Corbel"/>
        <a:font script="Cyrl" typeface="Corbel"/>
        <a:font script="Jpan" typeface="ＭＳ ゴシック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ＭＳ ゴシック"/>
        <a:font script="Hang" typeface="HY엽서L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6612</TotalTime>
  <Words>1746</Words>
  <Application>Microsoft Macintosh PowerPoint</Application>
  <PresentationFormat>On-screen Show (16:10)</PresentationFormat>
  <Paragraphs>728</Paragraphs>
  <Slides>33</Slides>
  <Notes>22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4" baseType="lpstr">
      <vt:lpstr>Office Theme</vt:lpstr>
      <vt:lpstr>A Summary of the TribeFlow Model for Music Discovery Applications</vt:lpstr>
      <vt:lpstr>PowerPoint Presentation</vt:lpstr>
      <vt:lpstr>What Happens vs What we See</vt:lpstr>
      <vt:lpstr>Different Behaviors Different Trajectories</vt:lpstr>
      <vt:lpstr>General Motivation</vt:lpstr>
      <vt:lpstr>PowerPoint Presentation</vt:lpstr>
      <vt:lpstr>Simple Navigation Process (e.g., PageRank)</vt:lpstr>
      <vt:lpstr>Random Walk Transition Matrix</vt:lpstr>
      <vt:lpstr>Latent Random Walk Transition Matrices</vt:lpstr>
      <vt:lpstr>TribeFlow’s Environments</vt:lpstr>
      <vt:lpstr>Problem Definition</vt:lpstr>
      <vt:lpstr>Defining the Model</vt:lpstr>
      <vt:lpstr>How many Transition Matrices?</vt:lpstr>
      <vt:lpstr>Decomposing User Trajectories</vt:lpstr>
      <vt:lpstr>Dealing With Sparseness</vt:lpstr>
      <vt:lpstr>TribeFlow Inference</vt:lpstr>
      <vt:lpstr>Results</vt:lpstr>
      <vt:lpstr>TribeFlow at Work</vt:lpstr>
      <vt:lpstr>PowerPoint Presentation</vt:lpstr>
      <vt:lpstr>Predicting Where Users Go Next</vt:lpstr>
      <vt:lpstr>PowerPoint Presentation</vt:lpstr>
      <vt:lpstr>Sense Making: Music Streaming Data</vt:lpstr>
      <vt:lpstr>PowerPoint Presentation</vt:lpstr>
      <vt:lpstr>PowerPoint Presentation</vt:lpstr>
      <vt:lpstr>PowerPoint Presentation</vt:lpstr>
      <vt:lpstr>Conclusions</vt:lpstr>
      <vt:lpstr>Backup slides</vt:lpstr>
      <vt:lpstr>Navigational Constraints</vt:lpstr>
      <vt:lpstr>TribeFlow’s Generative Model</vt:lpstr>
      <vt:lpstr>Using Data Subsamples</vt:lpstr>
      <vt:lpstr>Users are not Synchronized</vt:lpstr>
      <vt:lpstr>PowerPoint Presentation</vt:lpstr>
      <vt:lpstr>Variations of the Model</vt:lpstr>
    </vt:vector>
  </TitlesOfParts>
  <Company>UFMG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Mining, Predicting and Making Sense of User Trajectories</dc:title>
  <dc:creator>Flavio Figueiredo</dc:creator>
  <cp:lastModifiedBy>Flavio Figueiredo</cp:lastModifiedBy>
  <cp:revision>473</cp:revision>
  <dcterms:created xsi:type="dcterms:W3CDTF">2015-11-05T10:39:29Z</dcterms:created>
  <dcterms:modified xsi:type="dcterms:W3CDTF">2016-06-27T13:41:24Z</dcterms:modified>
</cp:coreProperties>
</file>